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9"/>
  </p:handoutMasterIdLst>
  <p:sldIdLst>
    <p:sldId id="256" r:id="rId2"/>
    <p:sldId id="331" r:id="rId3"/>
    <p:sldId id="418" r:id="rId4"/>
    <p:sldId id="333" r:id="rId5"/>
    <p:sldId id="334" r:id="rId6"/>
    <p:sldId id="335" r:id="rId7"/>
    <p:sldId id="336" r:id="rId8"/>
    <p:sldId id="337" r:id="rId9"/>
    <p:sldId id="338" r:id="rId10"/>
    <p:sldId id="385" r:id="rId11"/>
    <p:sldId id="383" r:id="rId12"/>
    <p:sldId id="377" r:id="rId13"/>
    <p:sldId id="379" r:id="rId14"/>
    <p:sldId id="380" r:id="rId15"/>
    <p:sldId id="381" r:id="rId16"/>
    <p:sldId id="382" r:id="rId17"/>
    <p:sldId id="329" r:id="rId18"/>
    <p:sldId id="330" r:id="rId19"/>
    <p:sldId id="376" r:id="rId20"/>
    <p:sldId id="346" r:id="rId21"/>
    <p:sldId id="332" r:id="rId22"/>
    <p:sldId id="348" r:id="rId23"/>
    <p:sldId id="349" r:id="rId24"/>
    <p:sldId id="350" r:id="rId25"/>
    <p:sldId id="351" r:id="rId26"/>
    <p:sldId id="353" r:id="rId27"/>
    <p:sldId id="352" r:id="rId28"/>
    <p:sldId id="354" r:id="rId29"/>
    <p:sldId id="347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400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3" r:id="rId47"/>
    <p:sldId id="364" r:id="rId48"/>
    <p:sldId id="365" r:id="rId49"/>
    <p:sldId id="366" r:id="rId50"/>
    <p:sldId id="367" r:id="rId51"/>
    <p:sldId id="370" r:id="rId52"/>
    <p:sldId id="371" r:id="rId53"/>
    <p:sldId id="372" r:id="rId54"/>
    <p:sldId id="373" r:id="rId55"/>
    <p:sldId id="374" r:id="rId56"/>
    <p:sldId id="375" r:id="rId57"/>
    <p:sldId id="399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58320-78C3-41AA-A4EA-DE020AF11151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CE4A5-D7A2-464E-89FC-D12B857BF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495299-2C7E-4F96-9183-4157364FE1D2}" type="datetimeFigureOut">
              <a:rPr lang="en-US" smtClean="0"/>
              <a:pPr/>
              <a:t>6/12/2014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449772-AC0B-4105-90C5-612A1B2B78A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3429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BLUE LODGE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OFFICER PREPAREDEDNESS TRAINING PROGRAM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19600"/>
            <a:ext cx="7854696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2014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BUDGET FORMS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854696" cy="22098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2014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851648" cy="21336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THE LODGE BUDGET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791264"/>
          </a:xfrm>
        </p:spPr>
        <p:txBody>
          <a:bodyPr>
            <a:normAutofit/>
          </a:bodyPr>
          <a:lstStyle/>
          <a:p>
            <a:pPr algn="l"/>
            <a:endParaRPr lang="en-US" sz="4800" dirty="0" smtClean="0"/>
          </a:p>
          <a:p>
            <a:pPr algn="l"/>
            <a:r>
              <a:rPr lang="en-US" sz="4400" dirty="0" smtClean="0"/>
              <a:t>FOR _________LODGE NO ___</a:t>
            </a:r>
          </a:p>
          <a:p>
            <a:pPr algn="l"/>
            <a:r>
              <a:rPr lang="en-US" sz="4400" dirty="0" smtClean="0"/>
              <a:t>FOR THE YEAR  _____________</a:t>
            </a:r>
            <a:endParaRPr 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SIMPLE SAMPLE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INCOME</a:t>
            </a:r>
          </a:p>
          <a:p>
            <a:r>
              <a:rPr lang="en-US" u="sng" dirty="0" smtClean="0"/>
              <a:t>General Income:			Estimate	Actual</a:t>
            </a:r>
          </a:p>
          <a:p>
            <a:r>
              <a:rPr lang="en-US" dirty="0" smtClean="0"/>
              <a:t>Annual Dues </a:t>
            </a:r>
          </a:p>
          <a:p>
            <a:pPr lvl="1"/>
            <a:r>
              <a:rPr lang="en-US" dirty="0" smtClean="0"/>
              <a:t>(Members X dues) </a:t>
            </a:r>
          </a:p>
          <a:p>
            <a:pPr lvl="1"/>
            <a:r>
              <a:rPr lang="en-US" dirty="0" smtClean="0"/>
              <a:t>(Total members less dues exempt)</a:t>
            </a:r>
          </a:p>
          <a:p>
            <a:r>
              <a:rPr lang="en-US" dirty="0" smtClean="0"/>
              <a:t>Petitions (number X initiation fees)</a:t>
            </a:r>
          </a:p>
          <a:p>
            <a:r>
              <a:rPr lang="en-US" dirty="0" smtClean="0"/>
              <a:t>Affiliations (number X fee)</a:t>
            </a:r>
          </a:p>
          <a:p>
            <a:r>
              <a:rPr lang="en-US" dirty="0" smtClean="0"/>
              <a:t>Interest of Life Membership Acct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SIMPLE SAMPLE BUDGET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r>
              <a:rPr lang="en-US" sz="2200" u="sng" dirty="0" smtClean="0"/>
              <a:t>                         ESTIMATE	ACTUAL</a:t>
            </a:r>
          </a:p>
          <a:p>
            <a:endParaRPr lang="en-US" dirty="0" smtClean="0"/>
          </a:p>
          <a:p>
            <a:r>
              <a:rPr lang="en-US" dirty="0" smtClean="0"/>
              <a:t>Interest on Bldg. fund / Holding Co. Accts</a:t>
            </a:r>
          </a:p>
          <a:p>
            <a:r>
              <a:rPr lang="en-US" dirty="0" smtClean="0"/>
              <a:t>Newsletter Advertisements</a:t>
            </a:r>
          </a:p>
          <a:p>
            <a:pPr lvl="8"/>
            <a:endParaRPr lang="en-US" dirty="0" smtClean="0"/>
          </a:p>
          <a:p>
            <a:pPr lvl="7"/>
            <a:r>
              <a:rPr lang="en-US" sz="2400" dirty="0" smtClean="0"/>
              <a:t>TOTAL GENERAL INCOME _____________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SIMPLE SAMPLE BUDGET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GENERAL EXPENSES		ESTIMATE   ACTUAL</a:t>
            </a:r>
          </a:p>
          <a:p>
            <a:r>
              <a:rPr lang="en-US" dirty="0" smtClean="0"/>
              <a:t>Annual Lodge Rent</a:t>
            </a:r>
          </a:p>
          <a:p>
            <a:r>
              <a:rPr lang="en-US" dirty="0" smtClean="0"/>
              <a:t>Grand Lodge Assessment</a:t>
            </a:r>
          </a:p>
          <a:p>
            <a:pPr lvl="1"/>
            <a:r>
              <a:rPr lang="en-US" dirty="0" smtClean="0"/>
              <a:t>(Members X per capita)</a:t>
            </a:r>
          </a:p>
          <a:p>
            <a:pPr lvl="1"/>
            <a:r>
              <a:rPr lang="en-US" dirty="0" smtClean="0"/>
              <a:t>(Total members less per capita)</a:t>
            </a:r>
          </a:p>
          <a:p>
            <a:r>
              <a:rPr lang="en-US" dirty="0" smtClean="0"/>
              <a:t>Candidate Costs</a:t>
            </a:r>
          </a:p>
          <a:p>
            <a:pPr lvl="1"/>
            <a:r>
              <a:rPr lang="en-US" dirty="0" smtClean="0"/>
              <a:t>(Apron, Booklets, etc.</a:t>
            </a:r>
          </a:p>
          <a:p>
            <a:r>
              <a:rPr lang="en-US" dirty="0" smtClean="0"/>
              <a:t>Secretarial Supplies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SIMPLE SAMPLE BUDGET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GENERAL EXPENSES		ESTIMATE   ACTUAL</a:t>
            </a:r>
          </a:p>
          <a:p>
            <a:r>
              <a:rPr lang="en-US" dirty="0" smtClean="0"/>
              <a:t>Lodge Supplies</a:t>
            </a:r>
          </a:p>
          <a:p>
            <a:r>
              <a:rPr lang="en-US" dirty="0" smtClean="0"/>
              <a:t>Building Maintenance</a:t>
            </a:r>
          </a:p>
          <a:p>
            <a:r>
              <a:rPr lang="en-US" dirty="0" smtClean="0"/>
              <a:t>Lodge Improvements</a:t>
            </a:r>
          </a:p>
          <a:p>
            <a:r>
              <a:rPr lang="en-US" dirty="0" smtClean="0"/>
              <a:t>Newsletter Printing</a:t>
            </a:r>
          </a:p>
          <a:p>
            <a:r>
              <a:rPr lang="en-US" dirty="0" smtClean="0"/>
              <a:t>Newsletter Postage</a:t>
            </a:r>
          </a:p>
          <a:p>
            <a:pPr lvl="8"/>
            <a:r>
              <a:rPr lang="en-US" sz="2400" dirty="0" smtClean="0"/>
              <a:t>Total General Expenses : ____________</a:t>
            </a:r>
          </a:p>
          <a:p>
            <a:pPr lvl="8"/>
            <a:r>
              <a:rPr lang="en-US" sz="2400" dirty="0" smtClean="0"/>
              <a:t>Net: 			   ____________</a:t>
            </a:r>
          </a:p>
          <a:p>
            <a:pPr lvl="8"/>
            <a:r>
              <a:rPr lang="en-US" sz="2400" dirty="0" smtClean="0"/>
              <a:t>Date of Approval: ____________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LODGE BUDGET INCOME SHEET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4002"/>
          <a:ext cx="8229600" cy="5806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920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Dues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________________</a:t>
                      </a:r>
                      <a:endParaRPr lang="en-US" sz="2400" dirty="0"/>
                    </a:p>
                  </a:txBody>
                  <a:tcPr/>
                </a:tc>
              </a:tr>
              <a:tr h="4920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Fees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________________</a:t>
                      </a:r>
                      <a:endParaRPr lang="en-US" sz="2400" dirty="0"/>
                    </a:p>
                  </a:txBody>
                  <a:tcPr/>
                </a:tc>
              </a:tr>
              <a:tr h="4920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Interest (Savings)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________________</a:t>
                      </a:r>
                      <a:endParaRPr lang="en-US" sz="2400" dirty="0"/>
                    </a:p>
                  </a:txBody>
                  <a:tcPr/>
                </a:tc>
              </a:tr>
              <a:tr h="4920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 Investments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________________</a:t>
                      </a:r>
                      <a:endParaRPr lang="en-US" sz="2400" dirty="0"/>
                    </a:p>
                  </a:txBody>
                  <a:tcPr/>
                </a:tc>
              </a:tr>
              <a:tr h="4920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Fundraising Events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________________</a:t>
                      </a:r>
                      <a:endParaRPr lang="en-US" sz="2400" dirty="0"/>
                    </a:p>
                  </a:txBody>
                  <a:tcPr/>
                </a:tc>
              </a:tr>
              <a:tr h="28538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 Income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Balance</a:t>
                      </a:r>
                      <a:r>
                        <a:rPr lang="en-US" sz="2400" baseline="0" dirty="0" smtClean="0"/>
                        <a:t> from Prior Year</a:t>
                      </a:r>
                    </a:p>
                    <a:p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Total</a:t>
                      </a:r>
                    </a:p>
                    <a:p>
                      <a:r>
                        <a:rPr lang="en-US" sz="2400" baseline="0" dirty="0" smtClean="0"/>
                        <a:t>Total Carried Forward to Next Year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________________ 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$ ________________ 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       $ _____________ 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$ _________________</a:t>
                      </a:r>
                      <a:endParaRPr lang="en-US" sz="2400" dirty="0"/>
                    </a:p>
                  </a:txBody>
                  <a:tcPr/>
                </a:tc>
              </a:tr>
              <a:tr h="492044">
                <a:tc>
                  <a:txBody>
                    <a:bodyPr/>
                    <a:lstStyle/>
                    <a:p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Budget: Expense Sheet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799"/>
          <a:ext cx="8229600" cy="560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191000"/>
              </a:tblGrid>
              <a:tr h="400572">
                <a:tc>
                  <a:txBody>
                    <a:bodyPr/>
                    <a:lstStyle/>
                    <a:p>
                      <a:r>
                        <a:rPr lang="en-US" dirty="0" smtClean="0"/>
                        <a:t>Grand Lodge Per Capita Dues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___________________</a:t>
                      </a:r>
                      <a:endParaRPr lang="en-US" dirty="0"/>
                    </a:p>
                  </a:txBody>
                  <a:tcPr/>
                </a:tc>
              </a:tr>
              <a:tr h="400572">
                <a:tc>
                  <a:txBody>
                    <a:bodyPr/>
                    <a:lstStyle/>
                    <a:p>
                      <a:r>
                        <a:rPr lang="en-US" dirty="0" smtClean="0"/>
                        <a:t>Taxes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</a:t>
                      </a:r>
                      <a:endParaRPr lang="en-US" dirty="0"/>
                    </a:p>
                  </a:txBody>
                  <a:tcPr/>
                </a:tc>
              </a:tr>
              <a:tr h="400572">
                <a:tc>
                  <a:txBody>
                    <a:bodyPr/>
                    <a:lstStyle/>
                    <a:p>
                      <a:r>
                        <a:rPr lang="en-US" dirty="0" smtClean="0"/>
                        <a:t>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</a:t>
                      </a:r>
                      <a:endParaRPr lang="en-US" dirty="0"/>
                    </a:p>
                  </a:txBody>
                  <a:tcPr/>
                </a:tc>
              </a:tr>
              <a:tr h="701000">
                <a:tc>
                  <a:txBody>
                    <a:bodyPr/>
                    <a:lstStyle/>
                    <a:p>
                      <a:r>
                        <a:rPr lang="en-US" dirty="0" smtClean="0"/>
                        <a:t>Postage (Due</a:t>
                      </a:r>
                      <a:r>
                        <a:rPr lang="en-US" baseline="0" dirty="0" smtClean="0"/>
                        <a:t> s Notices  Etc. / News Letters)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 $ ___________________</a:t>
                      </a:r>
                      <a:endParaRPr lang="en-US" dirty="0"/>
                    </a:p>
                  </a:txBody>
                  <a:tcPr/>
                </a:tc>
              </a:tr>
              <a:tr h="400572">
                <a:tc>
                  <a:txBody>
                    <a:bodyPr/>
                    <a:lstStyle/>
                    <a:p>
                      <a:r>
                        <a:rPr lang="en-US" dirty="0" smtClean="0"/>
                        <a:t>Office</a:t>
                      </a:r>
                      <a:r>
                        <a:rPr lang="en-US" baseline="0" dirty="0" smtClean="0"/>
                        <a:t> Supplies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</a:t>
                      </a:r>
                      <a:endParaRPr lang="en-US" dirty="0"/>
                    </a:p>
                  </a:txBody>
                  <a:tcPr/>
                </a:tc>
              </a:tr>
              <a:tr h="400572">
                <a:tc>
                  <a:txBody>
                    <a:bodyPr/>
                    <a:lstStyle/>
                    <a:p>
                      <a:r>
                        <a:rPr lang="en-US" dirty="0" smtClean="0"/>
                        <a:t>Salaries</a:t>
                      </a:r>
                      <a:r>
                        <a:rPr lang="en-US" baseline="0" dirty="0" smtClean="0"/>
                        <a:t> &amp; Wages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</a:t>
                      </a:r>
                      <a:endParaRPr lang="en-US" dirty="0"/>
                    </a:p>
                  </a:txBody>
                  <a:tcPr/>
                </a:tc>
              </a:tr>
              <a:tr h="400572">
                <a:tc>
                  <a:txBody>
                    <a:bodyPr/>
                    <a:lstStyle/>
                    <a:p>
                      <a:r>
                        <a:rPr lang="en-US" dirty="0" smtClean="0"/>
                        <a:t>Utilities / Dumpster / Internet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</a:t>
                      </a:r>
                      <a:endParaRPr lang="en-US" dirty="0"/>
                    </a:p>
                  </a:txBody>
                  <a:tcPr/>
                </a:tc>
              </a:tr>
              <a:tr h="701000">
                <a:tc>
                  <a:txBody>
                    <a:bodyPr/>
                    <a:lstStyle/>
                    <a:p>
                      <a:r>
                        <a:rPr lang="en-US" dirty="0" smtClean="0"/>
                        <a:t>Regular</a:t>
                      </a:r>
                      <a:r>
                        <a:rPr lang="en-US" baseline="0" dirty="0" smtClean="0"/>
                        <a:t> Lodge Maintenance (Lighting / ,Heat-Air filters,  kitchen)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$ ___________________</a:t>
                      </a:r>
                      <a:endParaRPr lang="en-US" dirty="0"/>
                    </a:p>
                  </a:txBody>
                  <a:tcPr/>
                </a:tc>
              </a:tr>
              <a:tr h="701000">
                <a:tc>
                  <a:txBody>
                    <a:bodyPr/>
                    <a:lstStyle/>
                    <a:p>
                      <a:r>
                        <a:rPr lang="en-US" dirty="0" smtClean="0"/>
                        <a:t>Emergency</a:t>
                      </a:r>
                      <a:r>
                        <a:rPr lang="en-US" baseline="0" dirty="0" smtClean="0"/>
                        <a:t> Lodge Repairs (Roofing, Heat-Air, Water Damage)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$ </a:t>
                      </a:r>
                      <a:r>
                        <a:rPr lang="en-US" baseline="0" dirty="0" smtClean="0"/>
                        <a:t> ___________________</a:t>
                      </a:r>
                      <a:endParaRPr lang="en-US" dirty="0"/>
                    </a:p>
                  </a:txBody>
                  <a:tcPr/>
                </a:tc>
              </a:tr>
              <a:tr h="701000">
                <a:tc>
                  <a:txBody>
                    <a:bodyPr/>
                    <a:lstStyle/>
                    <a:p>
                      <a:r>
                        <a:rPr lang="en-US" dirty="0" smtClean="0"/>
                        <a:t> Supplies from Grand Lodge &amp; </a:t>
                      </a:r>
                      <a:r>
                        <a:rPr lang="en-US" baseline="0" dirty="0" smtClean="0"/>
                        <a:t> Masonic Suppliers (Aprons,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 ____________________</a:t>
                      </a:r>
                      <a:endParaRPr lang="en-US" dirty="0"/>
                    </a:p>
                  </a:txBody>
                  <a:tcPr/>
                </a:tc>
              </a:tr>
              <a:tr h="400572">
                <a:tc>
                  <a:txBody>
                    <a:bodyPr/>
                    <a:lstStyle/>
                    <a:p>
                      <a:r>
                        <a:rPr lang="en-US" dirty="0" smtClean="0"/>
                        <a:t>Officer Expenses to GL Annual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Comm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Budget: Expense Sheet (Cont.)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Charitable</a:t>
                      </a:r>
                      <a:r>
                        <a:rPr lang="en-US" baseline="0" dirty="0" smtClean="0"/>
                        <a:t> Expenses (Standard Annual Allowance)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$ 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Charitable</a:t>
                      </a:r>
                      <a:r>
                        <a:rPr lang="en-US" baseline="0" dirty="0" smtClean="0"/>
                        <a:t> Expenses (Emergency Donations to distressed Bro. or Lodge)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$ 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Dinners (Foods, Plates, Napkins, Cups)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Regular</a:t>
                      </a:r>
                      <a:r>
                        <a:rPr lang="en-US" baseline="0" dirty="0" smtClean="0"/>
                        <a:t> Lodge  Special  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Regular</a:t>
                      </a:r>
                      <a:r>
                        <a:rPr lang="en-US" baseline="0" dirty="0" smtClean="0"/>
                        <a:t> Lodge  Special  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TOTAL</a:t>
                      </a:r>
                      <a:r>
                        <a:rPr lang="en-US" baseline="0" dirty="0" smtClean="0"/>
                        <a:t>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$ 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TOTAL</a:t>
                      </a:r>
                      <a:r>
                        <a:rPr lang="en-US" baseline="0" dirty="0" smtClean="0"/>
                        <a:t> EXPENDITURES OVER INCOME  (To  be raised)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baseline="0" smtClean="0"/>
                        <a:t> $ _____________________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LODGE BUDGET WORKSHEET / LODGE ACTIVITY BUDGET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Postage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________________________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Invitation</a:t>
                      </a:r>
                      <a:r>
                        <a:rPr lang="en-US" sz="2400" baseline="0" dirty="0" smtClean="0"/>
                        <a:t> Printing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________________________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Lodge- Provided Food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________________________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Decorations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________________________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Incidental Expenses </a:t>
                      </a:r>
                    </a:p>
                    <a:p>
                      <a:r>
                        <a:rPr lang="en-US" sz="2400" dirty="0" smtClean="0"/>
                        <a:t>              Total (multiply</a:t>
                      </a:r>
                      <a:r>
                        <a:rPr lang="en-US" sz="2400" baseline="0" dirty="0" smtClean="0"/>
                        <a:t> by anticipated number in attendance)</a:t>
                      </a:r>
                    </a:p>
                    <a:p>
                      <a:r>
                        <a:rPr lang="en-US" sz="2400" baseline="0" dirty="0" smtClean="0"/>
                        <a:t>Total Expenses for Activity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________________________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 ________________________  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 _________________________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676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LODGE BUDGET AND FINANCE</a:t>
            </a:r>
            <a:br>
              <a:rPr lang="en-US" sz="4400" dirty="0" smtClean="0"/>
            </a:br>
            <a:r>
              <a:rPr lang="en-US" sz="2400" dirty="0" smtClean="0"/>
              <a:t>.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600" dirty="0" smtClean="0"/>
              <a:t>       Source: Masonic Leadership Training Manual. Grand Lodge of  Florida 2010	</a:t>
            </a:r>
          </a:p>
          <a:p>
            <a:pPr algn="ctr"/>
            <a:r>
              <a:rPr lang="en-US" sz="1600" dirty="0" smtClean="0"/>
              <a:t>    Edited for use for the Grand Lodge of Alabama, by the Education and Public Relations Committee</a:t>
            </a:r>
          </a:p>
          <a:p>
            <a:pPr algn="ctr"/>
            <a:r>
              <a:rPr lang="en-US" sz="1600" dirty="0" smtClean="0"/>
              <a:t>Grand Lodge of Alabama</a:t>
            </a:r>
          </a:p>
          <a:p>
            <a:pPr algn="ctr"/>
            <a:r>
              <a:rPr lang="en-US" sz="1600" dirty="0" smtClean="0"/>
              <a:t>Prepared by Bro. K. A. Carpenter</a:t>
            </a:r>
          </a:p>
          <a:p>
            <a:pPr algn="ctr"/>
            <a:r>
              <a:rPr lang="en-US" sz="1600" dirty="0" smtClean="0"/>
              <a:t>Reviewed by the Education and Public Relations Committee</a:t>
            </a:r>
          </a:p>
          <a:p>
            <a:pPr algn="ctr"/>
            <a:r>
              <a:rPr lang="en-US" sz="1600" dirty="0" smtClean="0"/>
              <a:t>2014</a:t>
            </a:r>
            <a:endParaRPr lang="en-US" sz="1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43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HOW TO PREPARE YOUR LODGE BUDGET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696" cy="2867464"/>
          </a:xfrm>
        </p:spPr>
        <p:txBody>
          <a:bodyPr/>
          <a:lstStyle/>
          <a:p>
            <a:pPr algn="l"/>
            <a:endParaRPr lang="en-US" sz="2800" dirty="0" smtClean="0"/>
          </a:p>
          <a:p>
            <a:pPr algn="l"/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ORGANIZE THE FINANCIAL RESOURCES OF YOUR LODGE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Every organization needs an adequate flow of funds to support is goals and objectives.</a:t>
            </a:r>
          </a:p>
          <a:p>
            <a:r>
              <a:rPr lang="en-US" sz="3200" dirty="0" smtClean="0"/>
              <a:t>Can you accomplish your goals and objectives with present resources alone?</a:t>
            </a:r>
          </a:p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FF0000"/>
                </a:solidFill>
              </a:rPr>
              <a:t>delay of establishing a firm financial foundation creates a larger problem in succeeding years.</a:t>
            </a:r>
          </a:p>
          <a:p>
            <a:r>
              <a:rPr lang="en-US" sz="3200" b="1" dirty="0" smtClean="0"/>
              <a:t>Establish financial goals</a:t>
            </a:r>
            <a:r>
              <a:rPr lang="en-US" sz="3200" dirty="0" smtClean="0"/>
              <a:t>, even if </a:t>
            </a:r>
            <a:r>
              <a:rPr lang="en-US" sz="3200" dirty="0" smtClean="0">
                <a:solidFill>
                  <a:srgbClr val="FF0000"/>
                </a:solidFill>
              </a:rPr>
              <a:t>raising dues is necessary</a:t>
            </a:r>
            <a:r>
              <a:rPr lang="en-US" sz="3200" dirty="0" smtClean="0"/>
              <a:t>. If given the facts, your Brothers will respond in a positive manner.</a:t>
            </a:r>
          </a:p>
          <a:p>
            <a:r>
              <a:rPr lang="en-US" sz="3200" dirty="0" smtClean="0"/>
              <a:t>To establish the Lodge on a path of financial stability is a badge of honor. </a:t>
            </a:r>
            <a:r>
              <a:rPr lang="en-US" sz="3200" b="1" dirty="0" smtClean="0">
                <a:solidFill>
                  <a:srgbClr val="FF0000"/>
                </a:solidFill>
              </a:rPr>
              <a:t>Your job is to lead the membership in your Lodge’s financial goals.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PREPARE YOUR LODGE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 Budget should be used in every Masonic Lodge</a:t>
            </a:r>
          </a:p>
          <a:p>
            <a:r>
              <a:rPr lang="en-US" sz="2800" b="1" dirty="0" smtClean="0"/>
              <a:t>Budgeting is necessary to attain desired goals, and to keep planning within realm of reality.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Budgeting requires a systematic evaluation of estimated income and expenditures </a:t>
            </a:r>
            <a:r>
              <a:rPr lang="en-US" sz="2800" dirty="0" smtClean="0">
                <a:solidFill>
                  <a:srgbClr val="FF0000"/>
                </a:solidFill>
              </a:rPr>
              <a:t>to ensure funding will be available for programs, activities, and bldg. maintenance.</a:t>
            </a:r>
          </a:p>
          <a:p>
            <a:r>
              <a:rPr lang="en-US" sz="2800" dirty="0" smtClean="0"/>
              <a:t>Have an </a:t>
            </a:r>
            <a:r>
              <a:rPr lang="en-US" sz="2800" b="1" dirty="0" smtClean="0">
                <a:solidFill>
                  <a:srgbClr val="FF0000"/>
                </a:solidFill>
              </a:rPr>
              <a:t>updated spreadsheet by actual expenditures from the Secretary. </a:t>
            </a:r>
            <a:r>
              <a:rPr lang="en-US" sz="2800" dirty="0" smtClean="0"/>
              <a:t>The New Year can be updated from the budget variances.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PREPARE YOUR LODGE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Your Budget should be ready for the first meeting </a:t>
            </a:r>
            <a:r>
              <a:rPr lang="en-US" sz="2800" dirty="0" smtClean="0"/>
              <a:t>of the year. </a:t>
            </a:r>
          </a:p>
          <a:p>
            <a:r>
              <a:rPr lang="en-US" sz="2800" dirty="0" smtClean="0"/>
              <a:t>If the budget not ready for the first meeting of year, the previous budget should be continued by vote until a new budget is approved, thereby allowing routine bills to be paid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PREPARE YOUR LODGE BUDGET</a:t>
            </a:r>
            <a:br>
              <a:rPr lang="en-US" sz="3600" dirty="0" smtClean="0"/>
            </a:br>
            <a:r>
              <a:rPr lang="en-US" sz="3600" dirty="0" smtClean="0"/>
              <a:t>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First step </a:t>
            </a:r>
            <a:r>
              <a:rPr lang="en-US" dirty="0" smtClean="0">
                <a:solidFill>
                  <a:srgbClr val="FF0000"/>
                </a:solidFill>
              </a:rPr>
              <a:t>in creating a budget: </a:t>
            </a:r>
            <a:r>
              <a:rPr lang="en-US" b="1" dirty="0" smtClean="0">
                <a:solidFill>
                  <a:srgbClr val="FF0000"/>
                </a:solidFill>
              </a:rPr>
              <a:t>Estimate Lodge income</a:t>
            </a:r>
            <a:r>
              <a:rPr lang="en-US" dirty="0" smtClean="0">
                <a:solidFill>
                  <a:srgbClr val="FF0000"/>
                </a:solidFill>
              </a:rPr>
              <a:t>. All budgets must relate to resources or available income.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Resources are determined </a:t>
            </a:r>
            <a:r>
              <a:rPr lang="en-US" dirty="0" smtClean="0">
                <a:solidFill>
                  <a:srgbClr val="FF0000"/>
                </a:solidFill>
              </a:rPr>
              <a:t>by size of Lodge    </a:t>
            </a:r>
            <a:r>
              <a:rPr lang="en-US" b="1" dirty="0" smtClean="0">
                <a:solidFill>
                  <a:srgbClr val="FF0000"/>
                </a:solidFill>
              </a:rPr>
              <a:t>membership, amount of investment yield</a:t>
            </a:r>
            <a:r>
              <a:rPr lang="en-US" dirty="0" smtClean="0"/>
              <a:t>, and other sources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Consult Lodge </a:t>
            </a:r>
            <a:r>
              <a:rPr lang="en-US" b="1" dirty="0" smtClean="0">
                <a:solidFill>
                  <a:srgbClr val="FF0000"/>
                </a:solidFill>
              </a:rPr>
              <a:t>Sec. &amp; </a:t>
            </a:r>
            <a:r>
              <a:rPr lang="en-US" b="1" dirty="0" err="1" smtClean="0">
                <a:solidFill>
                  <a:srgbClr val="FF0000"/>
                </a:solidFill>
              </a:rPr>
              <a:t>Tres</a:t>
            </a:r>
            <a:r>
              <a:rPr lang="en-US" b="1" dirty="0" smtClean="0">
                <a:solidFill>
                  <a:srgbClr val="FF0000"/>
                </a:solidFill>
              </a:rPr>
              <a:t>. to learn how much money is available in the several Lodge accounts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   Determine amount of annual income for each account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PREPARE YOUR LODGE BUDGET</a:t>
            </a:r>
            <a:br>
              <a:rPr lang="en-US" sz="3600" dirty="0" smtClean="0"/>
            </a:br>
            <a:r>
              <a:rPr lang="en-US" sz="3600" dirty="0" smtClean="0"/>
              <a:t>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Lodge Resources;</a:t>
            </a:r>
          </a:p>
          <a:p>
            <a:r>
              <a:rPr lang="en-US" dirty="0" smtClean="0"/>
              <a:t>Dues</a:t>
            </a:r>
          </a:p>
          <a:p>
            <a:r>
              <a:rPr lang="en-US" dirty="0" smtClean="0"/>
              <a:t>Interest &amp; Dividends</a:t>
            </a:r>
          </a:p>
          <a:p>
            <a:r>
              <a:rPr lang="en-US" dirty="0" smtClean="0"/>
              <a:t>Sale of Stocks or Bonds</a:t>
            </a:r>
          </a:p>
          <a:p>
            <a:r>
              <a:rPr lang="en-US" dirty="0" smtClean="0"/>
              <a:t>Income from Rentals</a:t>
            </a:r>
          </a:p>
          <a:p>
            <a:r>
              <a:rPr lang="en-US" dirty="0" smtClean="0"/>
              <a:t>Initiation, Passing, Raising &amp; Affiliations</a:t>
            </a:r>
          </a:p>
          <a:p>
            <a:r>
              <a:rPr lang="en-US" dirty="0" smtClean="0"/>
              <a:t>Donations</a:t>
            </a:r>
          </a:p>
          <a:p>
            <a:r>
              <a:rPr lang="en-US" dirty="0" smtClean="0"/>
              <a:t>Fund Raisers</a:t>
            </a:r>
          </a:p>
          <a:p>
            <a:r>
              <a:rPr lang="en-US" dirty="0" smtClean="0"/>
              <a:t>Other: (work parties at stadiums, concessions, etc.)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HOW TO PREPARE YOUR LODGE BUDGET</a:t>
            </a:r>
            <a:br>
              <a:rPr lang="en-US" sz="3600" dirty="0" smtClean="0"/>
            </a:br>
            <a:r>
              <a:rPr lang="en-US" sz="3600" dirty="0" smtClean="0"/>
              <a:t>FIXED COSTS OR NON-DISCRETIONARY EXPENSES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Fixed Costs:</a:t>
            </a:r>
          </a:p>
          <a:p>
            <a:r>
              <a:rPr lang="en-US" dirty="0" smtClean="0"/>
              <a:t>Rent/Maintenance</a:t>
            </a:r>
          </a:p>
          <a:p>
            <a:r>
              <a:rPr lang="en-US" dirty="0" smtClean="0"/>
              <a:t>Utilities (Water, Trash, Electric, Telephone, Internet, Security service, Sewer, etc.)</a:t>
            </a:r>
          </a:p>
          <a:p>
            <a:r>
              <a:rPr lang="en-US" dirty="0" smtClean="0"/>
              <a:t>Salaries and associated taxes</a:t>
            </a:r>
          </a:p>
          <a:p>
            <a:r>
              <a:rPr lang="en-US" dirty="0" smtClean="0"/>
              <a:t>Travel expenses to Grand Lodge Communication</a:t>
            </a:r>
          </a:p>
          <a:p>
            <a:r>
              <a:rPr lang="en-US" dirty="0" smtClean="0"/>
              <a:t>Per-Capita tax</a:t>
            </a:r>
          </a:p>
          <a:p>
            <a:r>
              <a:rPr lang="en-US" dirty="0" smtClean="0"/>
              <a:t>Replacement of officer aprons and jewels</a:t>
            </a:r>
          </a:p>
          <a:p>
            <a:r>
              <a:rPr lang="en-US" dirty="0" smtClean="0"/>
              <a:t>Miscellaneous (expenses via By-laws, </a:t>
            </a:r>
            <a:r>
              <a:rPr lang="en-US" dirty="0" err="1" smtClean="0"/>
              <a:t>eg</a:t>
            </a:r>
            <a:r>
              <a:rPr lang="en-US" dirty="0" smtClean="0"/>
              <a:t>. sympathy cards, flowers, memorials, etc. 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HOW TO PREPARE YOUR LODGE BUDGET</a:t>
            </a:r>
            <a:br>
              <a:rPr lang="en-US" sz="3600" dirty="0" smtClean="0"/>
            </a:br>
            <a:r>
              <a:rPr lang="en-US" sz="3600" dirty="0" smtClean="0"/>
              <a:t>FIXED COSTS OR NON-DISCRETIONARY EXPENSES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Second Step in creating a budget: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Determine the costs associated with your Lodge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Itemized fixed costs separately from 	non-fixed or discretionary expenses</a:t>
            </a:r>
          </a:p>
          <a:p>
            <a:r>
              <a:rPr lang="en-US" sz="2800" dirty="0" smtClean="0"/>
              <a:t>   Actual fixed cost items are determined by unique    	situations of your Lodge.</a:t>
            </a:r>
            <a:endParaRPr lang="en-US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867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HOW TO PREPARE YOUR LODGE BUDGET</a:t>
            </a:r>
            <a:br>
              <a:rPr lang="en-US" sz="3600" dirty="0" smtClean="0"/>
            </a:br>
            <a:r>
              <a:rPr lang="en-US" sz="3600" dirty="0" smtClean="0"/>
              <a:t>Non-Fixed Expenditures of Program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/>
          <a:lstStyle/>
          <a:p>
            <a:r>
              <a:rPr lang="en-US" dirty="0" smtClean="0"/>
              <a:t>Once resources and fixed expenses are identified and catalogued, the task of budgeting begins.</a:t>
            </a:r>
          </a:p>
          <a:p>
            <a:r>
              <a:rPr lang="en-US" dirty="0" smtClean="0"/>
              <a:t>After all resources are identified, and totals compared, a good idea exists of the monies available for special programs.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DUES AND DUES COLLECTION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Program Objective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r>
              <a:rPr lang="en-US" dirty="0" smtClean="0"/>
              <a:t>The objective of this training presentation is 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To provide current subordinate Lodge officers, and potential Lodge officers with a foundation of budget and financial planning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DUES AND DUES COLLECTION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amount of dues and manner of collection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Inform the Membership of the Lodge’s financial situation and enlist their support via Lodge meetings and written communication (News letters, etc.).</a:t>
            </a:r>
          </a:p>
          <a:p>
            <a:r>
              <a:rPr lang="en-US" dirty="0" smtClean="0"/>
              <a:t>With accurate widely distributed information, the </a:t>
            </a:r>
            <a:r>
              <a:rPr lang="en-US" b="1" dirty="0" smtClean="0"/>
              <a:t>Membership will understand and respond.</a:t>
            </a:r>
            <a:endParaRPr lang="en-US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DUES AND DUES COLLECTION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Dues collection: Responsibility of Secretary </a:t>
            </a:r>
          </a:p>
          <a:p>
            <a:r>
              <a:rPr lang="en-US" dirty="0" smtClean="0"/>
              <a:t>Insure </a:t>
            </a:r>
            <a:r>
              <a:rPr lang="en-US" b="1" dirty="0" smtClean="0"/>
              <a:t>each Bro. is notified of annual dues in a timely manner</a:t>
            </a:r>
          </a:p>
          <a:p>
            <a:r>
              <a:rPr lang="en-US" dirty="0" smtClean="0"/>
              <a:t>Insure dues statements are sent to the residence no later than April 15</a:t>
            </a:r>
            <a:r>
              <a:rPr lang="en-US" baseline="30000" dirty="0" smtClean="0"/>
              <a:t>th</a:t>
            </a:r>
            <a:r>
              <a:rPr lang="en-US" dirty="0" smtClean="0"/>
              <a:t> of each year.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You cannot depend on a Brother to pay his dues</a:t>
            </a:r>
          </a:p>
          <a:p>
            <a:r>
              <a:rPr lang="en-US" dirty="0" smtClean="0"/>
              <a:t>Most individuals pay bills on a monthly basis</a:t>
            </a:r>
          </a:p>
          <a:p>
            <a:r>
              <a:rPr lang="en-US" b="1" dirty="0" smtClean="0"/>
              <a:t>Give them a bill</a:t>
            </a:r>
            <a:r>
              <a:rPr lang="en-US" dirty="0" smtClean="0"/>
              <a:t>, and the vast majority will promptly pay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DUES AND DUES COLLECTION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Establish a </a:t>
            </a:r>
            <a:r>
              <a:rPr lang="en-US" b="1" dirty="0" smtClean="0">
                <a:solidFill>
                  <a:srgbClr val="FF0000"/>
                </a:solidFill>
              </a:rPr>
              <a:t>Delinquent Dues Committee </a:t>
            </a:r>
            <a:r>
              <a:rPr lang="en-US" dirty="0" smtClean="0"/>
              <a:t>to review quarterly dues income</a:t>
            </a:r>
          </a:p>
          <a:p>
            <a:r>
              <a:rPr lang="en-US" dirty="0" smtClean="0"/>
              <a:t>List those members delinquent and notify Secretary</a:t>
            </a:r>
          </a:p>
          <a:p>
            <a:r>
              <a:rPr lang="en-US" b="1" dirty="0" smtClean="0"/>
              <a:t>Secretary to send delinquent notices</a:t>
            </a:r>
          </a:p>
          <a:p>
            <a:r>
              <a:rPr lang="en-US" dirty="0" smtClean="0"/>
              <a:t>Delinquent </a:t>
            </a:r>
            <a:r>
              <a:rPr lang="en-US" b="1" dirty="0" smtClean="0">
                <a:solidFill>
                  <a:srgbClr val="FF0000"/>
                </a:solidFill>
              </a:rPr>
              <a:t>letter should be a simple reminder</a:t>
            </a:r>
            <a:r>
              <a:rPr lang="en-US" dirty="0" smtClean="0">
                <a:solidFill>
                  <a:srgbClr val="FF0000"/>
                </a:solidFill>
              </a:rPr>
              <a:t>, not abrupt or harsh</a:t>
            </a:r>
          </a:p>
          <a:p>
            <a:r>
              <a:rPr lang="en-US" dirty="0" smtClean="0"/>
              <a:t>Many Members have just </a:t>
            </a:r>
            <a:r>
              <a:rPr lang="en-US" dirty="0" smtClean="0">
                <a:solidFill>
                  <a:srgbClr val="FF0000"/>
                </a:solidFill>
              </a:rPr>
              <a:t>forgotten or overlooked their responsibility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DUES AND DUES COLLECTION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Insure </a:t>
            </a:r>
            <a:r>
              <a:rPr lang="en-US" b="1" dirty="0" smtClean="0"/>
              <a:t>personal contact prior to suspension. </a:t>
            </a:r>
          </a:p>
          <a:p>
            <a:r>
              <a:rPr lang="en-US" b="1" dirty="0" smtClean="0"/>
              <a:t> Sending </a:t>
            </a:r>
            <a:r>
              <a:rPr lang="en-US" dirty="0" smtClean="0"/>
              <a:t>a required suspension notice is upsetting to an individual. Therefore</a:t>
            </a:r>
          </a:p>
          <a:p>
            <a:pPr>
              <a:buNone/>
            </a:pPr>
            <a:r>
              <a:rPr lang="en-US" dirty="0" smtClean="0"/>
              <a:t>	Before notification of possible suspension,               	</a:t>
            </a:r>
            <a:r>
              <a:rPr lang="en-US" b="1" dirty="0" smtClean="0">
                <a:solidFill>
                  <a:srgbClr val="FF0000"/>
                </a:solidFill>
              </a:rPr>
              <a:t>Make personal contact with the delinquent 	Brother to insure some problem does not 	exist.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590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INVESTMENTS AND MAXIMIZING YOUR INCOME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7854696" cy="2286000"/>
          </a:xfrm>
        </p:spPr>
        <p:txBody>
          <a:bodyPr>
            <a:normAutofit/>
          </a:bodyPr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Investments and Maximizing Income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an obligation to our Lodge and its membership </a:t>
            </a:r>
            <a:r>
              <a:rPr lang="en-US" b="1" dirty="0" smtClean="0"/>
              <a:t>to insure that the dollars collected are earning a maximum return for the benefit of the Lodge.</a:t>
            </a:r>
          </a:p>
          <a:p>
            <a:r>
              <a:rPr lang="en-US" dirty="0" smtClean="0"/>
              <a:t>The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Budget and Finance Comm. </a:t>
            </a:r>
            <a:r>
              <a:rPr lang="en-US" dirty="0" smtClean="0">
                <a:solidFill>
                  <a:srgbClr val="FF0000"/>
                </a:solidFill>
              </a:rPr>
              <a:t>should </a:t>
            </a:r>
            <a:r>
              <a:rPr lang="en-US" b="1" dirty="0" smtClean="0">
                <a:solidFill>
                  <a:srgbClr val="FF0000"/>
                </a:solidFill>
              </a:rPr>
              <a:t>review with the </a:t>
            </a:r>
            <a:r>
              <a:rPr lang="en-US" b="1" dirty="0" err="1" smtClean="0">
                <a:solidFill>
                  <a:srgbClr val="FF0000"/>
                </a:solidFill>
              </a:rPr>
              <a:t>Tresurer</a:t>
            </a:r>
            <a:r>
              <a:rPr lang="en-US" b="1" dirty="0" smtClean="0">
                <a:solidFill>
                  <a:srgbClr val="FF0000"/>
                </a:solidFill>
              </a:rPr>
              <a:t> how Lodge funds are invested and the rate of return.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Investments and Maximizing Income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Investment Hints: </a:t>
            </a:r>
          </a:p>
          <a:p>
            <a:r>
              <a:rPr lang="en-US" dirty="0" smtClean="0"/>
              <a:t>In the </a:t>
            </a:r>
            <a:r>
              <a:rPr lang="en-US" b="1" dirty="0" smtClean="0">
                <a:solidFill>
                  <a:srgbClr val="FF0000"/>
                </a:solidFill>
              </a:rPr>
              <a:t>checking account, keep only such funds as are necessary to pay monthly obligations</a:t>
            </a:r>
          </a:p>
          <a:p>
            <a:r>
              <a:rPr lang="en-US" dirty="0" smtClean="0"/>
              <a:t>Insure the </a:t>
            </a:r>
            <a:r>
              <a:rPr lang="en-US" b="1" dirty="0" smtClean="0"/>
              <a:t>highest checking account interest rate available </a:t>
            </a:r>
            <a:r>
              <a:rPr lang="en-US" dirty="0" smtClean="0"/>
              <a:t>in your community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Retain liquid savings account enough to fund unanticipated emergency expenses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Tres</a:t>
            </a:r>
            <a:r>
              <a:rPr lang="en-US" dirty="0" smtClean="0"/>
              <a:t>. with Budget and Finance Comm. ] </a:t>
            </a:r>
            <a:r>
              <a:rPr lang="en-US" b="1" dirty="0" smtClean="0"/>
              <a:t>Invest remaining funds in safest &amp; highest reasonable return accounts</a:t>
            </a:r>
            <a:endParaRPr lang="en-US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SPECIAL PROGRAMS &amp; ACTIVTIES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Budgeting for Special Programs &amp;</a:t>
            </a:r>
          </a:p>
          <a:p>
            <a:pPr algn="ctr"/>
            <a:r>
              <a:rPr lang="en-US" sz="3600" dirty="0" smtClean="0"/>
              <a:t>Activities</a:t>
            </a:r>
            <a:endParaRPr lang="en-US" sz="36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PREPARE YOUR LODGE BUDGET</a:t>
            </a:r>
            <a:br>
              <a:rPr lang="en-US" sz="3600" dirty="0" smtClean="0"/>
            </a:br>
            <a:r>
              <a:rPr lang="en-US" sz="3600" dirty="0" smtClean="0"/>
              <a:t>Project and Program Choices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 Budget expenses:</a:t>
            </a:r>
          </a:p>
          <a:p>
            <a:r>
              <a:rPr lang="en-US" dirty="0" smtClean="0"/>
              <a:t>Printing costs (tickets, flyers, mail-outs, etc.)</a:t>
            </a:r>
          </a:p>
          <a:p>
            <a:r>
              <a:rPr lang="en-US" dirty="0" smtClean="0"/>
              <a:t>Postage for printed items (as above)</a:t>
            </a:r>
          </a:p>
          <a:p>
            <a:r>
              <a:rPr lang="en-US" dirty="0" smtClean="0"/>
              <a:t>Entertainment Costs: (musicians, props, decorations, etc.)</a:t>
            </a:r>
          </a:p>
          <a:p>
            <a:r>
              <a:rPr lang="en-US" dirty="0" smtClean="0"/>
              <a:t>Food or Refreshments (with condiments, paper goods, flatware, etc)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HOW TO PREPARE YOUR LODGE BUDGET</a:t>
            </a:r>
            <a:br>
              <a:rPr lang="en-US" sz="3600" dirty="0" smtClean="0"/>
            </a:br>
            <a:r>
              <a:rPr lang="en-US" sz="3600" dirty="0" smtClean="0"/>
              <a:t>Matching Program Costs &amp; Available 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Special Project Budget: </a:t>
            </a:r>
          </a:p>
          <a:p>
            <a:r>
              <a:rPr lang="en-US" dirty="0" smtClean="0"/>
              <a:t>After determining a program’s budget costs, </a:t>
            </a:r>
            <a:r>
              <a:rPr lang="en-US" b="1" dirty="0" smtClean="0">
                <a:solidFill>
                  <a:srgbClr val="FF0000"/>
                </a:solidFill>
              </a:rPr>
              <a:t>determine what programs you can afford</a:t>
            </a:r>
            <a:r>
              <a:rPr lang="en-US" b="1" dirty="0" smtClean="0"/>
              <a:t>, </a:t>
            </a:r>
            <a:r>
              <a:rPr lang="en-US" dirty="0" smtClean="0"/>
              <a:t>and which programs are to be dropped.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Determine benefit of program or activities to your Lodge </a:t>
            </a:r>
            <a:r>
              <a:rPr lang="en-US" dirty="0" smtClean="0">
                <a:solidFill>
                  <a:srgbClr val="FF0000"/>
                </a:solidFill>
              </a:rPr>
              <a:t>(projected member attendance): </a:t>
            </a:r>
            <a:r>
              <a:rPr lang="en-US" dirty="0" smtClean="0"/>
              <a:t>Is program too specialized; is there a cost for attendance (consider limited income of some members); is distance for event too far (should bus transportation be provided); is event too late in the evening for most members; what is the physical accessibility of facility of program (consider disabled members)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THE NEED FOR A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Preparing a </a:t>
            </a:r>
            <a:r>
              <a:rPr lang="en-US" sz="2800" b="1" dirty="0" smtClean="0">
                <a:solidFill>
                  <a:srgbClr val="FF0000"/>
                </a:solidFill>
              </a:rPr>
              <a:t>Budget: One of the least understood and most feared principles of management</a:t>
            </a:r>
          </a:p>
          <a:p>
            <a:r>
              <a:rPr lang="en-US" sz="2800" dirty="0" smtClean="0"/>
              <a:t>Budget: </a:t>
            </a:r>
            <a:r>
              <a:rPr lang="en-US" sz="2800" b="1" dirty="0" smtClean="0">
                <a:solidFill>
                  <a:srgbClr val="FF0000"/>
                </a:solidFill>
              </a:rPr>
              <a:t>a road map for planning programs and activities</a:t>
            </a:r>
            <a:r>
              <a:rPr lang="en-US" sz="2800" b="1" dirty="0" smtClean="0"/>
              <a:t> </a:t>
            </a:r>
            <a:r>
              <a:rPr lang="en-US" sz="2800" dirty="0" smtClean="0"/>
              <a:t>of your Lodge for the year.</a:t>
            </a:r>
          </a:p>
          <a:p>
            <a:r>
              <a:rPr lang="en-US" sz="2800" dirty="0" smtClean="0"/>
              <a:t>A Lodge </a:t>
            </a:r>
            <a:r>
              <a:rPr lang="en-US" sz="2800" dirty="0" smtClean="0">
                <a:solidFill>
                  <a:srgbClr val="FF0000"/>
                </a:solidFill>
              </a:rPr>
              <a:t>budget does not include charge accounts, credit cards, or overdraft capabilities.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Simple Principle: </a:t>
            </a:r>
            <a:r>
              <a:rPr lang="en-US" sz="2800" b="1" dirty="0" smtClean="0">
                <a:solidFill>
                  <a:srgbClr val="FF0000"/>
                </a:solidFill>
              </a:rPr>
              <a:t>Cash Money in and Cash Money out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PREPARE YOUR LODGE BUDGET</a:t>
            </a:r>
            <a:br>
              <a:rPr lang="en-US" sz="3600" dirty="0" smtClean="0"/>
            </a:br>
            <a:r>
              <a:rPr lang="en-US" sz="3600" dirty="0" smtClean="0"/>
              <a:t>Alternative Means of Program Funding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precise amount of Lodge contribution to program early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Seek donations from those attending</a:t>
            </a:r>
          </a:p>
          <a:p>
            <a:r>
              <a:rPr lang="en-US" dirty="0" smtClean="0"/>
              <a:t>Advertise donations requested before program event</a:t>
            </a:r>
          </a:p>
          <a:p>
            <a:r>
              <a:rPr lang="en-US" dirty="0" smtClean="0"/>
              <a:t>State cut-off dates for reservations, </a:t>
            </a:r>
          </a:p>
          <a:p>
            <a:r>
              <a:rPr lang="en-US" dirty="0" smtClean="0"/>
              <a:t>Deposits reduce “no-shows” and provide working capital for event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PREPARE YOUR LODGE BUDGET</a:t>
            </a:r>
            <a:br>
              <a:rPr lang="en-US" sz="3600" dirty="0" smtClean="0"/>
            </a:br>
            <a:r>
              <a:rPr lang="en-US" sz="3600" dirty="0" smtClean="0"/>
              <a:t>Alternative Means of Program Funding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Interesting Low Cost Programs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Tours of private and public facilities (museums, dams, factories)</a:t>
            </a:r>
          </a:p>
          <a:p>
            <a:r>
              <a:rPr lang="en-US" dirty="0" smtClean="0"/>
              <a:t>Source of low-cost programs: Chamber of Commerce, [tourism bureau], public relations departments of public agencies, firms for guided tours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276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BUDGET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6000" dirty="0" smtClean="0"/>
              <a:t>FINANCES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7847539">
            <a:off x="-1030971" y="2732236"/>
            <a:ext cx="8919944" cy="17194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BUDGET / FINANCES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Funds are the lifeblood of a Lodge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Money gives you the ability to effectively implement the plan </a:t>
            </a:r>
            <a:r>
              <a:rPr lang="en-US" sz="2800" dirty="0" smtClean="0">
                <a:solidFill>
                  <a:srgbClr val="FF0000"/>
                </a:solidFill>
              </a:rPr>
              <a:t>that will make you Lodge visible in your community; to hold activities </a:t>
            </a:r>
            <a:r>
              <a:rPr lang="en-US" sz="2800" dirty="0" smtClean="0"/>
              <a:t>appealing to your members and families; </a:t>
            </a:r>
            <a:r>
              <a:rPr lang="en-US" sz="2800" dirty="0" smtClean="0">
                <a:solidFill>
                  <a:srgbClr val="FF0000"/>
                </a:solidFill>
              </a:rPr>
              <a:t>and to inform prospective members about the Fraternity and your Lodge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 </a:t>
            </a:r>
            <a:r>
              <a:rPr lang="en-US" sz="3200" dirty="0" smtClean="0"/>
              <a:t>BUDGET / FINANCES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   CHECK PAST RECORDS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CHECK PAST RECORDS </a:t>
            </a:r>
            <a:r>
              <a:rPr lang="en-US" dirty="0" smtClean="0">
                <a:solidFill>
                  <a:srgbClr val="FF0000"/>
                </a:solidFill>
              </a:rPr>
              <a:t>from the Secretary for the usual expenses incurred during a typical year</a:t>
            </a:r>
          </a:p>
          <a:p>
            <a:r>
              <a:rPr lang="en-US" b="1" dirty="0" smtClean="0"/>
              <a:t>Break down each activity into components</a:t>
            </a:r>
          </a:p>
          <a:p>
            <a:r>
              <a:rPr lang="en-US" dirty="0" smtClean="0"/>
              <a:t>Will the activity generate income? What are the costs of the activity (food, decorations)?</a:t>
            </a:r>
          </a:p>
          <a:p>
            <a:r>
              <a:rPr lang="en-US" b="1" dirty="0" smtClean="0"/>
              <a:t>How much should be given to Masonic Charities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do we raise the necessary funds for the year’s activities</a:t>
            </a:r>
            <a:r>
              <a:rPr lang="en-US" dirty="0" smtClean="0"/>
              <a:t>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What is your membership goal, and how much income will be earned from new membership?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BUDGET / FINANCES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   CHECK PAST RECORDS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 budget allows  a chance to learn more about your Lodge and set it on a solid financial foundation for the future.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Prudent financial management will allow the transfer of your Lodge to those that follow you in a better condition than that in which you received it.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Your Lodge will be more stable and secure </a:t>
            </a:r>
            <a:r>
              <a:rPr lang="en-US" dirty="0" smtClean="0">
                <a:solidFill>
                  <a:srgbClr val="FF0000"/>
                </a:solidFill>
              </a:rPr>
              <a:t>because you started and continued </a:t>
            </a:r>
            <a:r>
              <a:rPr lang="en-US" b="1" dirty="0" smtClean="0">
                <a:solidFill>
                  <a:srgbClr val="FF0000"/>
                </a:solidFill>
              </a:rPr>
              <a:t>a process that ensures expenses and covered income is enhanced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343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BUDGET / FINANCES </a:t>
            </a:r>
            <a:br>
              <a:rPr lang="en-US" sz="3600" dirty="0" smtClean="0"/>
            </a:br>
            <a:r>
              <a:rPr lang="en-US" sz="3600" dirty="0" smtClean="0"/>
              <a:t>THE LODGE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use of time and wealth resources requires planning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Control is necessary to ensure feasible plans are actually carried out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867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BUDGET / FINANCES </a:t>
            </a:r>
            <a:br>
              <a:rPr lang="en-US" sz="3600" dirty="0" smtClean="0"/>
            </a:br>
            <a:r>
              <a:rPr lang="en-US" sz="3600" dirty="0" smtClean="0"/>
              <a:t>THE LODGE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A budget is a tool for planning and controlling the use of resources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 budget is </a:t>
            </a:r>
            <a:r>
              <a:rPr lang="en-US" b="1" dirty="0" smtClean="0">
                <a:solidFill>
                  <a:srgbClr val="FF0000"/>
                </a:solidFill>
              </a:rPr>
              <a:t>a plan showing the organization’s objectives and how management intends to acquire and use resources  to attain objectives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BUDGET / FINANCES </a:t>
            </a:r>
            <a:br>
              <a:rPr lang="en-US" sz="3600" dirty="0" smtClean="0"/>
            </a:br>
            <a:r>
              <a:rPr lang="en-US" sz="3600" dirty="0" smtClean="0"/>
              <a:t>THE LODGE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budget shows how management  intends to control the acquisition and use of resources in a coming period</a:t>
            </a:r>
          </a:p>
          <a:p>
            <a:r>
              <a:rPr lang="en-US" dirty="0" smtClean="0"/>
              <a:t>A budget </a:t>
            </a:r>
            <a:r>
              <a:rPr lang="en-US" b="1" dirty="0" smtClean="0">
                <a:solidFill>
                  <a:srgbClr val="FF0000"/>
                </a:solidFill>
              </a:rPr>
              <a:t>involves the coordination of financial and non-financial planning to satisfy organizational goals and objectives.</a:t>
            </a:r>
          </a:p>
          <a:p>
            <a:r>
              <a:rPr lang="en-US" dirty="0" smtClean="0"/>
              <a:t>Money is planned using a budget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BUDGET / FINANCES </a:t>
            </a:r>
            <a:br>
              <a:rPr lang="en-US" sz="3600" dirty="0" smtClean="0"/>
            </a:br>
            <a:r>
              <a:rPr lang="en-US" sz="3600" dirty="0" smtClean="0"/>
              <a:t>THE LODGE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Lodge should </a:t>
            </a:r>
            <a:r>
              <a:rPr lang="en-US" dirty="0" smtClean="0">
                <a:solidFill>
                  <a:srgbClr val="FF0000"/>
                </a:solidFill>
              </a:rPr>
              <a:t>have </a:t>
            </a:r>
            <a:r>
              <a:rPr lang="en-US" b="1" dirty="0" smtClean="0">
                <a:solidFill>
                  <a:srgbClr val="FF0000"/>
                </a:solidFill>
              </a:rPr>
              <a:t>both a budget form and a budget worksheet available to its Officers.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budget </a:t>
            </a:r>
            <a:r>
              <a:rPr lang="en-US" b="1" dirty="0" smtClean="0">
                <a:solidFill>
                  <a:srgbClr val="FF0000"/>
                </a:solidFill>
              </a:rPr>
              <a:t>worksheet helps find areas for financial planning which may not be obvious</a:t>
            </a:r>
          </a:p>
          <a:p>
            <a:r>
              <a:rPr lang="en-US" dirty="0" smtClean="0"/>
              <a:t>Most people try to plan a budget backwards, starting with the total income form dues and investments, making decisions based on available monies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NEED FOR A BUDGET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 smtClean="0"/>
              <a:t>Budget process: </a:t>
            </a:r>
            <a:r>
              <a:rPr lang="en-US" sz="2800" dirty="0" smtClean="0"/>
              <a:t>Must </a:t>
            </a:r>
            <a:r>
              <a:rPr lang="en-US" sz="2800" dirty="0" smtClean="0">
                <a:solidFill>
                  <a:srgbClr val="FF0000"/>
                </a:solidFill>
              </a:rPr>
              <a:t>start from scratch every year, starting with </a:t>
            </a:r>
            <a:r>
              <a:rPr lang="en-US" sz="2800" b="1" dirty="0" smtClean="0">
                <a:solidFill>
                  <a:srgbClr val="FF0000"/>
                </a:solidFill>
              </a:rPr>
              <a:t>goals and objectives.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Establish an active Budget Committee </a:t>
            </a:r>
            <a:r>
              <a:rPr lang="en-US" sz="2800" dirty="0" smtClean="0"/>
              <a:t>(officers and selected members [e.g.. accountants] </a:t>
            </a:r>
            <a:r>
              <a:rPr lang="en-US" sz="2800" dirty="0" smtClean="0">
                <a:solidFill>
                  <a:srgbClr val="FF0000"/>
                </a:solidFill>
              </a:rPr>
              <a:t>to make budget decisions supported by the Lodge membership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/>
              <a:t>Involve the Membership</a:t>
            </a:r>
            <a:r>
              <a:rPr lang="en-US" sz="2800" dirty="0" smtClean="0"/>
              <a:t>: </a:t>
            </a:r>
            <a:r>
              <a:rPr lang="en-US" sz="2800" b="1" dirty="0" smtClean="0"/>
              <a:t>Publish budget </a:t>
            </a:r>
            <a:r>
              <a:rPr lang="en-US" sz="2800" dirty="0" smtClean="0"/>
              <a:t>reflecting revenue, spending, and savings in Lodge official communication (Trestle Board, etc.). Distribute copies at first stated communication. Discuss resources required for implementation of budget, and </a:t>
            </a:r>
            <a:r>
              <a:rPr lang="en-US" sz="2800" b="1" dirty="0" smtClean="0">
                <a:solidFill>
                  <a:srgbClr val="FF0000"/>
                </a:solidFill>
              </a:rPr>
              <a:t>secure approval of budget from your membership  thereby establishing the plan as their spending plan. 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BUDGET / FINANCES </a:t>
            </a:r>
            <a:br>
              <a:rPr lang="en-US" sz="3600" dirty="0" smtClean="0"/>
            </a:br>
            <a:r>
              <a:rPr lang="en-US" sz="3600" dirty="0" smtClean="0"/>
              <a:t>THE LODGE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Lodge activities for the year and approximate costs, then decide how much additional funds must be raised.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a Lodge is to be “a player” in the community, it will need more funds than it will collect in dues</a:t>
            </a:r>
          </a:p>
          <a:p>
            <a:r>
              <a:rPr lang="en-US" dirty="0" smtClean="0"/>
              <a:t>Consider raising funds from the community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THE LODGE BUDGET / EXPENSES COVERED BY DUES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752600"/>
          <a:ext cx="8229600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Utilities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Insurances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Rental</a:t>
                      </a:r>
                      <a:r>
                        <a:rPr lang="en-US" sz="2400" baseline="0" dirty="0" smtClean="0"/>
                        <a:t> Costs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Minor Maintenance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Salaries:</a:t>
                      </a:r>
                      <a:r>
                        <a:rPr lang="en-US" sz="2400" baseline="0" dirty="0" smtClean="0"/>
                        <a:t> Sec., janitor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Per-capita</a:t>
                      </a:r>
                      <a:r>
                        <a:rPr lang="en-US" sz="2400" baseline="0" dirty="0" smtClean="0"/>
                        <a:t> tax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Postage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New letter costs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Travel expenses (</a:t>
                      </a:r>
                      <a:r>
                        <a:rPr lang="en-US" sz="2400" dirty="0" err="1" smtClean="0"/>
                        <a:t>eg</a:t>
                      </a:r>
                      <a:r>
                        <a:rPr lang="en-US" sz="2400" dirty="0" smtClean="0"/>
                        <a:t>. Gd. Lodge)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Office Supplies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Supplies from Gd. Lodge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Costs</a:t>
                      </a:r>
                      <a:r>
                        <a:rPr lang="en-US" sz="2400" baseline="0" dirty="0" smtClean="0"/>
                        <a:t> of public open meetings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THE LODGE BUDGET / EXPENSES COVERED BY CANDIDATE FEES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Candidate</a:t>
                      </a:r>
                      <a:r>
                        <a:rPr lang="en-US" sz="2400" baseline="0" dirty="0" smtClean="0"/>
                        <a:t> fees paid to  Grand Lodge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Costs</a:t>
                      </a:r>
                      <a:r>
                        <a:rPr lang="en-US" sz="2400" baseline="0" dirty="0" smtClean="0"/>
                        <a:t> of Candidate materials:  Apron,  Monitor, Bible, Booklets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THE LODGE BUDGET / EXPENSES COVERED BY COMMUNITY FUND RAISING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Charitable</a:t>
                      </a:r>
                      <a:r>
                        <a:rPr lang="en-US" sz="2400" baseline="0" dirty="0" smtClean="0"/>
                        <a:t> Contributions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Support</a:t>
                      </a:r>
                      <a:r>
                        <a:rPr lang="en-US" sz="2400" baseline="0" dirty="0" smtClean="0"/>
                        <a:t> of Schools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Scholarships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Major Remodeling of Bldg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Capital Improvement Projects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Community Support:</a:t>
                      </a:r>
                      <a:r>
                        <a:rPr lang="en-US" sz="2400" baseline="0" dirty="0" smtClean="0"/>
                        <a:t> Little League, Acts of God Relief, Medical Emergencies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THE LODGE BUDGET / EXPENSES COVERED BY FUNDRAISING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FUNDRAISING TYPES: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INTERNAL FUNDRAISING 					&amp; EXTERNAL FUNDRAISING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INTERNAL FUNDRAISING: Raised within the Lodge for unbudgeted special needs </a:t>
            </a:r>
            <a:r>
              <a:rPr lang="en-US" dirty="0" smtClean="0"/>
              <a:t>(storm damage, heat &amp; air conditioning repair, roof repair)</a:t>
            </a:r>
          </a:p>
          <a:p>
            <a:pPr lvl="1"/>
            <a:r>
              <a:rPr lang="en-US" dirty="0" smtClean="0"/>
              <a:t>Letter to Membership (including long-distance members) for specific pledge amount for given number of months (</a:t>
            </a:r>
            <a:r>
              <a:rPr lang="en-US" dirty="0" err="1" smtClean="0"/>
              <a:t>eg</a:t>
            </a:r>
            <a:r>
              <a:rPr lang="en-US" dirty="0" smtClean="0"/>
              <a:t>. $20, $30. for three months)</a:t>
            </a:r>
          </a:p>
          <a:p>
            <a:pPr lvl="1"/>
            <a:r>
              <a:rPr lang="en-US" dirty="0" smtClean="0"/>
              <a:t>Make several appeals</a:t>
            </a:r>
          </a:p>
          <a:p>
            <a:pPr lvl="1"/>
            <a:r>
              <a:rPr lang="en-US" dirty="0" smtClean="0"/>
              <a:t>List participants on plaque in Lodge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THE LODGE BUDGET / EXPENSES COVERED BY FUNDRAISING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EXTERNAL FUNDRAISING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Community Sales: 		</a:t>
            </a:r>
            <a:r>
              <a:rPr lang="en-US" dirty="0" smtClean="0"/>
              <a:t>	</a:t>
            </a:r>
          </a:p>
          <a:p>
            <a:pPr lvl="2"/>
            <a:r>
              <a:rPr lang="en-US" dirty="0" smtClean="0"/>
              <a:t>[Turkey/Ham shoots]</a:t>
            </a:r>
          </a:p>
          <a:p>
            <a:pPr lvl="2"/>
            <a:r>
              <a:rPr lang="en-US" dirty="0" smtClean="0"/>
              <a:t>[Cooked Hams]</a:t>
            </a:r>
          </a:p>
          <a:p>
            <a:pPr lvl="2"/>
            <a:r>
              <a:rPr lang="en-US" dirty="0" smtClean="0"/>
              <a:t>Pancake breakfast</a:t>
            </a:r>
          </a:p>
          <a:p>
            <a:pPr lvl="2"/>
            <a:r>
              <a:rPr lang="en-US" dirty="0" smtClean="0"/>
              <a:t>Spaghetti dinners</a:t>
            </a:r>
          </a:p>
          <a:p>
            <a:pPr lvl="2"/>
            <a:r>
              <a:rPr lang="en-US" dirty="0" smtClean="0"/>
              <a:t>[Auctions of donated goods]</a:t>
            </a:r>
          </a:p>
          <a:p>
            <a:pPr lvl="2"/>
            <a:r>
              <a:rPr lang="en-US" dirty="0" smtClean="0"/>
              <a:t>Fire wood sales</a:t>
            </a:r>
          </a:p>
          <a:p>
            <a:pPr lvl="2"/>
            <a:r>
              <a:rPr lang="en-US" dirty="0" smtClean="0"/>
              <a:t>Donations jars for civic project</a:t>
            </a:r>
          </a:p>
          <a:p>
            <a:pPr lvl="2"/>
            <a:r>
              <a:rPr lang="en-US" dirty="0" smtClean="0"/>
              <a:t>[Road intersection collection for civic project]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THE LODGE BUDGET / BUILDING MAINTENANCE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Budget for Lodge Maintenance and Beautification</a:t>
            </a:r>
          </a:p>
          <a:p>
            <a:pPr lvl="1"/>
            <a:r>
              <a:rPr lang="en-US" dirty="0" smtClean="0"/>
              <a:t>Many Lodge buildings are unsightly due to neglect; operate on an “as needed” maintenance program; and do only what is necessary to keep building usable.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What impression does your building’s appearance   make upon visiting Brothers, and to the non-Masons you want to attract to the Fraternity</a:t>
            </a:r>
            <a:r>
              <a:rPr lang="en-US" b="1" dirty="0" smtClean="0"/>
              <a:t>. </a:t>
            </a:r>
            <a:r>
              <a:rPr lang="en-US" dirty="0" smtClean="0"/>
              <a:t>Consult your wife for improvement needs.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Budget a long-range preventative maintenance program </a:t>
            </a:r>
            <a:r>
              <a:rPr lang="en-US" dirty="0" smtClean="0"/>
              <a:t>for improvements in usability and appearance of your building (exterior and interior)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867912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End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BUDGET &amp; FINANCE PRESENTATION</a:t>
            </a:r>
            <a:endParaRPr lang="en-US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STAY WITHIN YOUR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is vital to </a:t>
            </a:r>
            <a:r>
              <a:rPr lang="en-US" sz="2800" b="1" dirty="0" smtClean="0"/>
              <a:t>the integrity of your budget to </a:t>
            </a:r>
            <a:r>
              <a:rPr lang="en-US" sz="2800" b="1" dirty="0" smtClean="0">
                <a:solidFill>
                  <a:srgbClr val="FF0000"/>
                </a:solidFill>
              </a:rPr>
              <a:t>monitor your expenditures to insure that your spending is within the authorized budget</a:t>
            </a:r>
            <a:r>
              <a:rPr lang="en-US" sz="2800" b="1" dirty="0" smtClean="0"/>
              <a:t>.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Start of year: Ask sec. and </a:t>
            </a:r>
            <a:r>
              <a:rPr lang="en-US" sz="2800" b="1" dirty="0" err="1" smtClean="0">
                <a:solidFill>
                  <a:srgbClr val="FF0000"/>
                </a:solidFill>
              </a:rPr>
              <a:t>tres</a:t>
            </a:r>
            <a:r>
              <a:rPr lang="en-US" sz="2800" b="1" dirty="0" smtClean="0">
                <a:solidFill>
                  <a:srgbClr val="FF0000"/>
                </a:solidFill>
              </a:rPr>
              <a:t>. to submit a year-to-date statement of the total amount of revenue received , and a list, by budget categories, of all expenditures.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Compare expenditure list to approved budget for picture of  your fiscal condition.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STAY WITHIN YOUR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your are </a:t>
            </a:r>
            <a:r>
              <a:rPr lang="en-US" dirty="0" smtClean="0">
                <a:solidFill>
                  <a:srgbClr val="FF0000"/>
                </a:solidFill>
              </a:rPr>
              <a:t>in the red, say NO to further spending</a:t>
            </a:r>
          </a:p>
          <a:p>
            <a:r>
              <a:rPr lang="en-US" dirty="0" smtClean="0"/>
              <a:t>If your are in the black, continue spending plan</a:t>
            </a:r>
          </a:p>
          <a:p>
            <a:r>
              <a:rPr lang="en-US" b="1" dirty="0" smtClean="0"/>
              <a:t>Plan Ahead</a:t>
            </a:r>
            <a:r>
              <a:rPr lang="en-US" dirty="0" smtClean="0"/>
              <a:t>: Be aware </a:t>
            </a:r>
            <a:r>
              <a:rPr lang="en-US" b="1" dirty="0" smtClean="0">
                <a:solidFill>
                  <a:srgbClr val="FF0000"/>
                </a:solidFill>
              </a:rPr>
              <a:t>early dues income may not be equal to later expenditures</a:t>
            </a:r>
          </a:p>
          <a:p>
            <a:r>
              <a:rPr lang="en-US" dirty="0" smtClean="0"/>
              <a:t>Handling </a:t>
            </a:r>
            <a:r>
              <a:rPr lang="en-US" b="1" dirty="0" smtClean="0"/>
              <a:t>Unexpected Expenses: </a:t>
            </a:r>
            <a:r>
              <a:rPr lang="en-US" dirty="0" smtClean="0"/>
              <a:t>Vital unanticipated expenditures cannot be delayed. </a:t>
            </a:r>
            <a:r>
              <a:rPr lang="en-US" b="1" dirty="0" smtClean="0">
                <a:solidFill>
                  <a:srgbClr val="FF0000"/>
                </a:solidFill>
              </a:rPr>
              <a:t>Insure that expenditures are in accord with spending plan and the wishes of the Membership of the Lodge.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Budget &amp; Finance Comm. are to review existing appropriations and expenditures</a:t>
            </a:r>
            <a:r>
              <a:rPr lang="en-US" b="1" dirty="0" smtClean="0"/>
              <a:t> and make recommendations to Membership.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STAY WITHIN YOUR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Limits: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Each budget category must have limits with adjustments made in categories that are under-expended, making up those deficient areas due to unexpected  expenses or unforeseen circumstances. </a:t>
            </a:r>
          </a:p>
          <a:p>
            <a:r>
              <a:rPr lang="en-US" dirty="0" smtClean="0"/>
              <a:t>Insure limits are reasonable and carefully monitored.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HOW TO STAY WITHIN YOUR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Authorized Expenditures: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Insure budget plan and expenditures conform to </a:t>
            </a:r>
            <a:r>
              <a:rPr lang="en-US" b="1" dirty="0" err="1" smtClean="0">
                <a:solidFill>
                  <a:srgbClr val="FF0000"/>
                </a:solidFill>
              </a:rPr>
              <a:t>Gd</a:t>
            </a:r>
            <a:r>
              <a:rPr lang="en-US" b="1" dirty="0" smtClean="0">
                <a:solidFill>
                  <a:srgbClr val="FF0000"/>
                </a:solidFill>
              </a:rPr>
              <a:t> Ld requirements and to your budget approved by your membership.</a:t>
            </a:r>
          </a:p>
          <a:p>
            <a:r>
              <a:rPr lang="en-US" dirty="0" smtClean="0"/>
              <a:t>Each </a:t>
            </a:r>
            <a:r>
              <a:rPr lang="en-US" b="1" dirty="0" smtClean="0"/>
              <a:t>Master must insure expenditures are only those that are authorized.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Review Gd. Ld. Constitution &amp; Edicts, and Lodge By-laws to insure expenditures are consistent  with the letter and intent of said laws.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</TotalTime>
  <Words>2546</Words>
  <Application>Microsoft Office PowerPoint</Application>
  <PresentationFormat>On-screen Show (4:3)</PresentationFormat>
  <Paragraphs>358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Flow</vt:lpstr>
      <vt:lpstr>  BLUE LODGE OFFICER PREPAREDEDNESS TRAINING PROGRAM</vt:lpstr>
      <vt:lpstr>LODGE BUDGET AND FINANCE .</vt:lpstr>
      <vt:lpstr>Program Objective</vt:lpstr>
      <vt:lpstr>THE NEED FOR A BUDGET</vt:lpstr>
      <vt:lpstr>THE NEED FOR A BUDGET (Cont.)</vt:lpstr>
      <vt:lpstr>HOW TO STAY WITHIN YOUR BUDGET</vt:lpstr>
      <vt:lpstr>HOW TO STAY WITHIN YOUR BUDGET</vt:lpstr>
      <vt:lpstr>HOW TO STAY WITHIN YOUR BUDGET</vt:lpstr>
      <vt:lpstr>HOW TO STAY WITHIN YOUR BUDGET</vt:lpstr>
      <vt:lpstr>SAMPLE BUDGET FORMS</vt:lpstr>
      <vt:lpstr>THE LODGE BUDGET</vt:lpstr>
      <vt:lpstr>SIMPLE SAMPLE BUDGET</vt:lpstr>
      <vt:lpstr>SIMPLE SAMPLE BUDGET (Cont.)</vt:lpstr>
      <vt:lpstr>SIMPLE SAMPLE BUDGET (Cont.)</vt:lpstr>
      <vt:lpstr>SIMPLE SAMPLE BUDGET (Cont.)</vt:lpstr>
      <vt:lpstr>LODGE BUDGET INCOME SHEET</vt:lpstr>
      <vt:lpstr>Budget: Expense Sheet</vt:lpstr>
      <vt:lpstr>Budget: Expense Sheet (Cont.)</vt:lpstr>
      <vt:lpstr>LODGE BUDGET WORKSHEET / LODGE ACTIVITY BUDGET</vt:lpstr>
      <vt:lpstr>HOW TO PREPARE YOUR LODGE BUDGET</vt:lpstr>
      <vt:lpstr>HOW TO ORGANIZE THE FINANCIAL RESOURCES OF YOUR LODGE</vt:lpstr>
      <vt:lpstr>HOW TO PREPARE YOUR LODGE BUDGET</vt:lpstr>
      <vt:lpstr>HOW TO PREPARE YOUR LODGE BUDGET</vt:lpstr>
      <vt:lpstr>HOW TO PREPARE YOUR LODGE BUDGET RESOURCES</vt:lpstr>
      <vt:lpstr>HOW TO PREPARE YOUR LODGE BUDGET RESOURCES</vt:lpstr>
      <vt:lpstr>HOW TO PREPARE YOUR LODGE BUDGET FIXED COSTS OR NON-DISCRETIONARY EXPENSES</vt:lpstr>
      <vt:lpstr>HOW TO PREPARE YOUR LODGE BUDGET FIXED COSTS OR NON-DISCRETIONARY EXPENSES</vt:lpstr>
      <vt:lpstr>HOW TO PREPARE YOUR LODGE BUDGET Non-Fixed Expenditures of Program Budget</vt:lpstr>
      <vt:lpstr>DUES AND DUES COLLECTION</vt:lpstr>
      <vt:lpstr>DUES AND DUES COLLECTION</vt:lpstr>
      <vt:lpstr>DUES AND DUES COLLECTION</vt:lpstr>
      <vt:lpstr>DUES AND DUES COLLECTION</vt:lpstr>
      <vt:lpstr>DUES AND DUES COLLECTION</vt:lpstr>
      <vt:lpstr>INVESTMENTS AND MAXIMIZING YOUR INCOME</vt:lpstr>
      <vt:lpstr>Investments and Maximizing Income</vt:lpstr>
      <vt:lpstr>Investments and Maximizing Income</vt:lpstr>
      <vt:lpstr>SPECIAL PROGRAMS &amp; ACTIVTIES</vt:lpstr>
      <vt:lpstr>HOW TO PREPARE YOUR LODGE BUDGET Project and Program Choices</vt:lpstr>
      <vt:lpstr>HOW TO PREPARE YOUR LODGE BUDGET Matching Program Costs &amp; Available Resources</vt:lpstr>
      <vt:lpstr>HOW TO PREPARE YOUR LODGE BUDGET Alternative Means of Program Funding</vt:lpstr>
      <vt:lpstr>HOW TO PREPARE YOUR LODGE BUDGET Alternative Means of Program Funding</vt:lpstr>
      <vt:lpstr>BUDGET  FINANCES</vt:lpstr>
      <vt:lpstr>BUDGET / FINANCES</vt:lpstr>
      <vt:lpstr> BUDGET / FINANCES      CHECK PAST RECORDS</vt:lpstr>
      <vt:lpstr>BUDGET / FINANCES      CHECK PAST RECORDS</vt:lpstr>
      <vt:lpstr>BUDGET / FINANCES  THE LODGE BUDGET</vt:lpstr>
      <vt:lpstr>BUDGET / FINANCES  THE LODGE BUDGET</vt:lpstr>
      <vt:lpstr>BUDGET / FINANCES  THE LODGE BUDGET</vt:lpstr>
      <vt:lpstr>BUDGET / FINANCES  THE LODGE BUDGET</vt:lpstr>
      <vt:lpstr>BUDGET / FINANCES  THE LODGE BUDGET</vt:lpstr>
      <vt:lpstr>THE LODGE BUDGET / EXPENSES COVERED BY DUES</vt:lpstr>
      <vt:lpstr>THE LODGE BUDGET / EXPENSES COVERED BY CANDIDATE FEES</vt:lpstr>
      <vt:lpstr>THE LODGE BUDGET / EXPENSES COVERED BY COMMUNITY FUND RAISING</vt:lpstr>
      <vt:lpstr>THE LODGE BUDGET / EXPENSES COVERED BY FUNDRAISING</vt:lpstr>
      <vt:lpstr>THE LODGE BUDGET / EXPENSES COVERED BY FUNDRAISING</vt:lpstr>
      <vt:lpstr>THE LODGE BUDGET / BUILDING MAINTENANCE</vt:lpstr>
      <vt:lpstr>End BUDGET &amp; FINANCE PRESENTATION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 Carpenter</dc:creator>
  <cp:lastModifiedBy>Ken Carpenter</cp:lastModifiedBy>
  <cp:revision>405</cp:revision>
  <dcterms:created xsi:type="dcterms:W3CDTF">2014-03-09T01:19:08Z</dcterms:created>
  <dcterms:modified xsi:type="dcterms:W3CDTF">2014-06-12T05:08:45Z</dcterms:modified>
</cp:coreProperties>
</file>