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386" r:id="rId3"/>
    <p:sldId id="257" r:id="rId4"/>
    <p:sldId id="387" r:id="rId5"/>
    <p:sldId id="388" r:id="rId6"/>
    <p:sldId id="389" r:id="rId7"/>
    <p:sldId id="390" r:id="rId8"/>
    <p:sldId id="391" r:id="rId9"/>
    <p:sldId id="392" r:id="rId10"/>
    <p:sldId id="393" r:id="rId11"/>
    <p:sldId id="394" r:id="rId12"/>
    <p:sldId id="395" r:id="rId13"/>
    <p:sldId id="398" r:id="rId14"/>
    <p:sldId id="396" r:id="rId15"/>
    <p:sldId id="39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858320-78C3-41AA-A4EA-DE020AF11151}" type="datetimeFigureOut">
              <a:rPr lang="en-US" smtClean="0"/>
              <a:pPr/>
              <a:t>10/4/2014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1CE4A5-D7A2-464E-89FC-D12B857BF5B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2449772-AC0B-4105-90C5-612A1B2B78A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D495299-2C7E-4F96-9183-4157364FE1D2}" type="datetimeFigureOut">
              <a:rPr lang="en-US" smtClean="0"/>
              <a:pPr/>
              <a:t>10/4/2014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2449772-AC0B-4105-90C5-612A1B2B78AF}"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D495299-2C7E-4F96-9183-4157364FE1D2}" type="datetimeFigureOut">
              <a:rPr lang="en-US" smtClean="0"/>
              <a:pPr/>
              <a:t>10/4/2014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2449772-AC0B-4105-90C5-612A1B2B78AF}"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2667000"/>
          </a:xfrm>
        </p:spPr>
        <p:txBody>
          <a:bodyPr>
            <a:normAutofit fontScale="90000"/>
          </a:bodyPr>
          <a:lstStyle/>
          <a:p>
            <a:pPr algn="ctr"/>
            <a:r>
              <a:rPr lang="en-US" dirty="0" smtClean="0">
                <a:solidFill>
                  <a:schemeClr val="tx2"/>
                </a:solidFill>
              </a:rPr>
              <a:t/>
            </a:r>
            <a:br>
              <a:rPr lang="en-US" dirty="0" smtClean="0">
                <a:solidFill>
                  <a:schemeClr val="tx2"/>
                </a:solidFill>
              </a:rPr>
            </a:br>
            <a:r>
              <a:rPr lang="en-US" dirty="0" smtClean="0">
                <a:solidFill>
                  <a:schemeClr val="tx2"/>
                </a:solidFill>
              </a:rPr>
              <a:t/>
            </a:r>
            <a:br>
              <a:rPr lang="en-US" dirty="0" smtClean="0">
                <a:solidFill>
                  <a:schemeClr val="tx2"/>
                </a:solidFill>
              </a:rPr>
            </a:br>
            <a:r>
              <a:rPr lang="en-US" dirty="0" smtClean="0">
                <a:solidFill>
                  <a:schemeClr val="tx2"/>
                </a:solidFill>
              </a:rPr>
              <a:t>BLUE LODGE</a:t>
            </a:r>
            <a:br>
              <a:rPr lang="en-US" dirty="0" smtClean="0">
                <a:solidFill>
                  <a:schemeClr val="tx2"/>
                </a:solidFill>
              </a:rPr>
            </a:br>
            <a:r>
              <a:rPr lang="en-US" dirty="0" smtClean="0">
                <a:solidFill>
                  <a:schemeClr val="tx2"/>
                </a:solidFill>
              </a:rPr>
              <a:t>OFFICER PREPAREDEDNESS TRAINING PROGRAM</a:t>
            </a:r>
            <a:endParaRPr lang="en-US" dirty="0">
              <a:solidFill>
                <a:schemeClr val="tx2"/>
              </a:solidFill>
            </a:endParaRPr>
          </a:p>
        </p:txBody>
      </p:sp>
      <p:sp>
        <p:nvSpPr>
          <p:cNvPr id="3" name="Subtitle 2"/>
          <p:cNvSpPr>
            <a:spLocks noGrp="1"/>
          </p:cNvSpPr>
          <p:nvPr>
            <p:ph type="subTitle" idx="1"/>
          </p:nvPr>
        </p:nvSpPr>
        <p:spPr/>
        <p:txBody>
          <a:bodyPr/>
          <a:lstStyle/>
          <a:p>
            <a:endParaRPr lang="en-US" dirty="0" smtClean="0"/>
          </a:p>
          <a:p>
            <a:pPr algn="ctr"/>
            <a:r>
              <a:rPr lang="en-US" dirty="0" smtClean="0"/>
              <a:t>2014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normAutofit/>
          </a:bodyPr>
          <a:lstStyle/>
          <a:p>
            <a:r>
              <a:rPr lang="en-US" dirty="0" smtClean="0"/>
              <a:t>It is hoped that these training sessions will promote [further] interest in the Craft.</a:t>
            </a:r>
          </a:p>
          <a:p>
            <a:endParaRPr lang="en-US" dirty="0" smtClean="0"/>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solidFill>
                  <a:srgbClr val="FF0000"/>
                </a:solidFill>
              </a:rPr>
              <a:t>Public Relations: 							To informed the uninformed. 				To inform the public of who we are, not who we		 are not. 						To demonstrate how intertwined the history of	    Freemasonry is with the history of our great	    country.             						To profess what we stand for, and to dispel myths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t>Public Relations:</a:t>
            </a:r>
          </a:p>
          <a:p>
            <a:r>
              <a:rPr lang="en-US" dirty="0" smtClean="0">
                <a:solidFill>
                  <a:srgbClr val="FF0000"/>
                </a:solidFill>
              </a:rPr>
              <a:t>To make our public relations programs successful we need the help of hundreds of our Brothers!</a:t>
            </a:r>
          </a:p>
          <a:p>
            <a:r>
              <a:rPr lang="en-US" dirty="0" smtClean="0"/>
              <a:t>Brethren with classroom skills, business skills, motivational skills, organizational skills, Brother educators, lawyers, pastors, and salesmen, in short, those who can communicate with another Mason, or non-Mason, are needed [to convey the story of Freemasonry]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t>[</a:t>
            </a:r>
            <a:r>
              <a:rPr lang="en-US" dirty="0" smtClean="0">
                <a:solidFill>
                  <a:srgbClr val="FF0000"/>
                </a:solidFill>
              </a:rPr>
              <a:t>These Brethren are an outstanding resource to present the story of Freemasonry] to civic clubs, schools, college fraternities, and in public forums.</a:t>
            </a:r>
            <a:endParaRPr lang="en-US"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t>A handful of people may develop the programs, write course materials, or have the skills to produce presentations</a:t>
            </a:r>
          </a:p>
          <a:p>
            <a:pPr lvl="1"/>
            <a:r>
              <a:rPr lang="en-US" dirty="0" smtClean="0"/>
              <a:t>But without the involvement of everyone such programs will not succeed.</a:t>
            </a:r>
          </a:p>
          <a:p>
            <a:pPr lvl="1"/>
            <a:r>
              <a:rPr lang="en-US" b="1" dirty="0" smtClean="0">
                <a:solidFill>
                  <a:srgbClr val="FF0000"/>
                </a:solidFill>
              </a:rPr>
              <a:t>If you love the Fraternity and want to insure it is passed to the next generation, to prosper and flourish once again,</a:t>
            </a:r>
          </a:p>
          <a:p>
            <a:pPr lvl="2"/>
            <a:r>
              <a:rPr lang="en-US" sz="2400" dirty="0" smtClean="0">
                <a:solidFill>
                  <a:srgbClr val="FF0000"/>
                </a:solidFill>
              </a:rPr>
              <a:t>Now is your chance to do something to guarantee its’ survival. </a:t>
            </a:r>
            <a:r>
              <a:rPr lang="en-US" sz="2400" b="1" dirty="0" smtClean="0">
                <a:solidFill>
                  <a:srgbClr val="FF0000"/>
                </a:solidFill>
              </a:rPr>
              <a:t>GET INVOLVED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t>GET INVOLVED</a:t>
            </a:r>
          </a:p>
          <a:p>
            <a:pPr lvl="1"/>
            <a:r>
              <a:rPr lang="en-US" dirty="0" smtClean="0"/>
              <a:t>Go the Grand Lodge Website to the Education Committee, and submit your name and contact information as a volunteer for this, and other [valuable programs].</a:t>
            </a:r>
          </a:p>
          <a:p>
            <a:pPr lvl="1"/>
            <a:endParaRPr lang="en-US" dirty="0" smtClean="0"/>
          </a:p>
          <a:p>
            <a:pPr lvl="1"/>
            <a:endParaRPr lang="en-US" dirty="0" smtClean="0"/>
          </a:p>
          <a:p>
            <a:pPr lvl="1"/>
            <a:r>
              <a:rPr lang="en-US" dirty="0" smtClean="0"/>
              <a:t>END: Message from RW Deputy Grand Master, Bro. John </a:t>
            </a:r>
            <a:r>
              <a:rPr lang="en-US" dirty="0" err="1" smtClean="0"/>
              <a:t>Strickling</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851648" cy="1676400"/>
          </a:xfrm>
        </p:spPr>
        <p:txBody>
          <a:bodyPr>
            <a:normAutofit/>
          </a:bodyPr>
          <a:lstStyle/>
          <a:p>
            <a:pPr algn="ctr"/>
            <a:r>
              <a:rPr lang="en-US" sz="4400" dirty="0" smtClean="0"/>
              <a:t>NEED FOR LODGE LEADERSHIP</a:t>
            </a:r>
            <a:endParaRPr lang="en-US" sz="4400" dirty="0"/>
          </a:p>
        </p:txBody>
      </p:sp>
      <p:sp>
        <p:nvSpPr>
          <p:cNvPr id="3" name="Subtitle 2"/>
          <p:cNvSpPr>
            <a:spLocks noGrp="1"/>
          </p:cNvSpPr>
          <p:nvPr>
            <p:ph type="subTitle" idx="1"/>
          </p:nvPr>
        </p:nvSpPr>
        <p:spPr/>
        <p:txBody>
          <a:bodyPr>
            <a:normAutofit/>
          </a:bodyPr>
          <a:lstStyle/>
          <a:p>
            <a:pPr algn="l"/>
            <a:r>
              <a:rPr lang="en-US" sz="2800" dirty="0" smtClean="0"/>
              <a:t>Source: RW Deputy Grand Master John </a:t>
            </a:r>
            <a:r>
              <a:rPr lang="en-US" sz="2800" dirty="0" err="1" smtClean="0"/>
              <a:t>Strickling</a:t>
            </a:r>
            <a:endParaRPr lang="en-US" sz="2800" dirty="0" smtClean="0"/>
          </a:p>
          <a:p>
            <a:pPr algn="l"/>
            <a:r>
              <a:rPr lang="en-US" sz="2400" dirty="0" smtClean="0"/>
              <a:t>                8 Mar., 2014, District Conf. </a:t>
            </a:r>
            <a:r>
              <a:rPr lang="en-US" sz="2400" dirty="0" err="1" smtClean="0"/>
              <a:t>Grp</a:t>
            </a:r>
            <a:r>
              <a:rPr lang="en-US" sz="2400" dirty="0" smtClean="0"/>
              <a:t>. 2, Dist. 4		    Mt Zion Lodge 542</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514600"/>
          </a:xfrm>
        </p:spPr>
        <p:txBody>
          <a:bodyPr>
            <a:normAutofit/>
          </a:bodyPr>
          <a:lstStyle/>
          <a:p>
            <a:pPr algn="ctr"/>
            <a:r>
              <a:rPr lang="en-US" sz="3600" dirty="0" smtClean="0">
                <a:solidFill>
                  <a:schemeClr val="tx2"/>
                </a:solidFill>
              </a:rPr>
              <a:t>BLUE LODGE</a:t>
            </a:r>
            <a:br>
              <a:rPr lang="en-US" sz="3600" dirty="0" smtClean="0">
                <a:solidFill>
                  <a:schemeClr val="tx2"/>
                </a:solidFill>
              </a:rPr>
            </a:br>
            <a:r>
              <a:rPr lang="en-US" sz="3600" dirty="0" smtClean="0">
                <a:solidFill>
                  <a:schemeClr val="tx2"/>
                </a:solidFill>
              </a:rPr>
              <a:t>OFFICER PREPAREDEDNESS TRAINING PROGRAM</a:t>
            </a:r>
            <a:br>
              <a:rPr lang="en-US" sz="3600" dirty="0" smtClean="0">
                <a:solidFill>
                  <a:schemeClr val="tx2"/>
                </a:solidFill>
              </a:rPr>
            </a:br>
            <a:endParaRPr lang="en-US" sz="3600" dirty="0"/>
          </a:p>
        </p:txBody>
      </p:sp>
      <p:sp>
        <p:nvSpPr>
          <p:cNvPr id="3" name="Subtitle 2"/>
          <p:cNvSpPr>
            <a:spLocks noGrp="1"/>
          </p:cNvSpPr>
          <p:nvPr>
            <p:ph type="subTitle" idx="1"/>
          </p:nvPr>
        </p:nvSpPr>
        <p:spPr>
          <a:xfrm>
            <a:off x="1371600" y="2895600"/>
            <a:ext cx="6400800" cy="3581400"/>
          </a:xfrm>
        </p:spPr>
        <p:txBody>
          <a:bodyPr>
            <a:normAutofit/>
          </a:bodyPr>
          <a:lstStyle/>
          <a:p>
            <a:pPr algn="ctr"/>
            <a:r>
              <a:rPr lang="en-US" sz="2800" dirty="0" smtClean="0"/>
              <a:t>Prepared by Bro. K. A. Carpenter, 		</a:t>
            </a:r>
          </a:p>
          <a:p>
            <a:pPr algn="ctr"/>
            <a:r>
              <a:rPr lang="en-US" sz="2800" dirty="0" smtClean="0"/>
              <a:t>    For the Committee on Education and Public Relations, Grand Lodge of Alabama</a:t>
            </a:r>
          </a:p>
          <a:p>
            <a:pPr algn="ctr"/>
            <a:r>
              <a:rPr lang="en-US" sz="2800" dirty="0" smtClean="0"/>
              <a:t>2014</a:t>
            </a:r>
          </a:p>
          <a:p>
            <a:endParaRPr lang="en-US" sz="2800" dirty="0" smtClean="0"/>
          </a:p>
          <a:p>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LODGE LEADERSHIP</a:t>
            </a:r>
            <a:br>
              <a:rPr lang="en-US" sz="3600" dirty="0" smtClean="0"/>
            </a:br>
            <a:r>
              <a:rPr lang="en-US" sz="2800" dirty="0" smtClean="0"/>
              <a:t>Message From RW Deputy Grand Master, Bro. John </a:t>
            </a:r>
            <a:r>
              <a:rPr lang="en-US" sz="2800" dirty="0" err="1" smtClean="0"/>
              <a:t>Strickling</a:t>
            </a:r>
            <a:r>
              <a:rPr lang="en-US" sz="2800" dirty="0" smtClean="0"/>
              <a:t>.</a:t>
            </a:r>
            <a:endParaRPr lang="en-US" sz="3600" dirty="0"/>
          </a:p>
        </p:txBody>
      </p:sp>
      <p:sp>
        <p:nvSpPr>
          <p:cNvPr id="3" name="Content Placeholder 2"/>
          <p:cNvSpPr>
            <a:spLocks noGrp="1"/>
          </p:cNvSpPr>
          <p:nvPr>
            <p:ph idx="1"/>
          </p:nvPr>
        </p:nvSpPr>
        <p:spPr/>
        <p:txBody>
          <a:bodyPr/>
          <a:lstStyle/>
          <a:p>
            <a:r>
              <a:rPr lang="en-US" dirty="0" smtClean="0"/>
              <a:t>Would it not be a novel </a:t>
            </a:r>
            <a:r>
              <a:rPr lang="en-US" dirty="0" smtClean="0">
                <a:solidFill>
                  <a:srgbClr val="FF0000"/>
                </a:solidFill>
              </a:rPr>
              <a:t>idea for the Officers of a Lodge to have the basic knowledge of Leadership ?</a:t>
            </a:r>
          </a:p>
          <a:p>
            <a:r>
              <a:rPr lang="en-US" dirty="0" smtClean="0">
                <a:solidFill>
                  <a:srgbClr val="FF0000"/>
                </a:solidFill>
              </a:rPr>
              <a:t>Any successful business has 					a basic plan, 						teaches its employees the required job skills, 	develops a minimum basic budget and 	employs some type of marketing strategy</a:t>
            </a:r>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t>If you were to </a:t>
            </a:r>
            <a:r>
              <a:rPr lang="en-US" dirty="0" smtClean="0">
                <a:solidFill>
                  <a:srgbClr val="FF0000"/>
                </a:solidFill>
              </a:rPr>
              <a:t>invest your money in a business, would you not want the management to have at least a basic understanding of how it operates, of what is required to make a profit?</a:t>
            </a:r>
            <a:endParaRPr lang="en-US"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t>Because a Brother is willing to take an office, should we elect him?</a:t>
            </a:r>
          </a:p>
          <a:p>
            <a:pPr lvl="1"/>
            <a:r>
              <a:rPr lang="en-US" dirty="0" smtClean="0"/>
              <a:t>Is he going to develop new programs to attract  [and retain] members?</a:t>
            </a:r>
          </a:p>
          <a:p>
            <a:pPr lvl="1"/>
            <a:r>
              <a:rPr lang="en-US" dirty="0" smtClean="0">
                <a:solidFill>
                  <a:srgbClr val="FF0000"/>
                </a:solidFill>
              </a:rPr>
              <a:t>Is he going to present a budget for the Lodge finances?</a:t>
            </a:r>
          </a:p>
          <a:p>
            <a:pPr lvl="1"/>
            <a:r>
              <a:rPr lang="en-US" dirty="0" smtClean="0"/>
              <a:t>Is he going to schedule civic events in which the Lodge is to participate?</a:t>
            </a:r>
          </a:p>
          <a:p>
            <a:pPr lvl="1"/>
            <a:r>
              <a:rPr lang="en-US" dirty="0" smtClean="0">
                <a:solidFill>
                  <a:srgbClr val="FF0000"/>
                </a:solidFill>
              </a:rPr>
              <a:t>Is he going to encourage and schedule fund raisers? </a:t>
            </a: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t>Because a Brother is willing to take an office, should we elect him?</a:t>
            </a:r>
          </a:p>
          <a:p>
            <a:pPr lvl="1"/>
            <a:r>
              <a:rPr lang="en-US" dirty="0" smtClean="0"/>
              <a:t>Is he going to schedule and invite guest speakers to the Lodge or  help develop programs of interest that members will want to attend?</a:t>
            </a:r>
          </a:p>
          <a:p>
            <a:pPr lvl="1"/>
            <a:r>
              <a:rPr lang="en-US" dirty="0" smtClean="0">
                <a:solidFill>
                  <a:srgbClr val="FF0000"/>
                </a:solidFill>
              </a:rPr>
              <a:t>Is he going to train, encourage and help develop younger officers for leadership positions?</a:t>
            </a:r>
          </a:p>
          <a:p>
            <a:pPr lvl="1"/>
            <a:r>
              <a:rPr lang="en-US" dirty="0" smtClean="0">
                <a:solidFill>
                  <a:srgbClr val="FF0000"/>
                </a:solidFill>
              </a:rPr>
              <a:t>Does he know what basic information and forms are required by the Grand Lodge and their due dates?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LEADERSHIP</a:t>
            </a:r>
            <a:endParaRPr lang="en-US" sz="3600" dirty="0"/>
          </a:p>
        </p:txBody>
      </p:sp>
      <p:sp>
        <p:nvSpPr>
          <p:cNvPr id="3" name="Content Placeholder 2"/>
          <p:cNvSpPr>
            <a:spLocks noGrp="1"/>
          </p:cNvSpPr>
          <p:nvPr>
            <p:ph idx="1"/>
          </p:nvPr>
        </p:nvSpPr>
        <p:spPr/>
        <p:txBody>
          <a:bodyPr/>
          <a:lstStyle/>
          <a:p>
            <a:r>
              <a:rPr lang="en-US" dirty="0" smtClean="0">
                <a:solidFill>
                  <a:srgbClr val="FF0000"/>
                </a:solidFill>
              </a:rPr>
              <a:t>If we are going to elevate a Brother to the [distinguished and worshipful office of Worshipful Master] should we not at least prepare him for that office?</a:t>
            </a:r>
          </a:p>
          <a:p>
            <a:r>
              <a:rPr lang="en-US" dirty="0" smtClean="0">
                <a:solidFill>
                  <a:srgbClr val="FF0000"/>
                </a:solidFill>
              </a:rPr>
              <a:t>Should we not require that he receive basic training in Lodge management?</a:t>
            </a: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LODGE LEADEDRSHIP</a:t>
            </a:r>
            <a:endParaRPr lang="en-US" sz="3600" dirty="0"/>
          </a:p>
        </p:txBody>
      </p:sp>
      <p:sp>
        <p:nvSpPr>
          <p:cNvPr id="3" name="Content Placeholder 2"/>
          <p:cNvSpPr>
            <a:spLocks noGrp="1"/>
          </p:cNvSpPr>
          <p:nvPr>
            <p:ph idx="1"/>
          </p:nvPr>
        </p:nvSpPr>
        <p:spPr/>
        <p:txBody>
          <a:bodyPr/>
          <a:lstStyle/>
          <a:p>
            <a:r>
              <a:rPr lang="en-US" dirty="0" smtClean="0"/>
              <a:t>The Education Committee of your Grand Lodge is accumulating programs from Fla., Ok., and </a:t>
            </a:r>
            <a:r>
              <a:rPr lang="en-US" dirty="0" err="1" smtClean="0"/>
              <a:t>Mn</a:t>
            </a:r>
            <a:r>
              <a:rPr lang="en-US" dirty="0" smtClean="0"/>
              <a:t>., and is working to customize various topics from these manuals for use in Alabama.</a:t>
            </a:r>
          </a:p>
          <a:p>
            <a:r>
              <a:rPr lang="en-US" dirty="0" smtClean="0"/>
              <a:t>Sessions to be covered in this training program:</a:t>
            </a:r>
          </a:p>
          <a:p>
            <a:pPr lvl="2"/>
            <a:r>
              <a:rPr lang="en-US" dirty="0" smtClean="0"/>
              <a:t>Finance and Budgeting</a:t>
            </a:r>
          </a:p>
          <a:p>
            <a:pPr lvl="2"/>
            <a:r>
              <a:rPr lang="en-US" dirty="0" smtClean="0"/>
              <a:t>Reporting Responsibilities (Grand Lodge, IRS, etc.)</a:t>
            </a:r>
          </a:p>
          <a:p>
            <a:pPr lvl="2"/>
            <a:r>
              <a:rPr lang="en-US" dirty="0" smtClean="0"/>
              <a:t>Public Relations and Community Outreach</a:t>
            </a:r>
          </a:p>
          <a:p>
            <a:pPr lvl="2"/>
            <a:r>
              <a:rPr lang="en-US" dirty="0" smtClean="0"/>
              <a:t>Activity and Program Planning</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1953</TotalTime>
  <Words>609</Words>
  <Application>Microsoft Office PowerPoint</Application>
  <PresentationFormat>On-screen Show (4:3)</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  BLUE LODGE OFFICER PREPAREDEDNESS TRAINING PROGRAM</vt:lpstr>
      <vt:lpstr>NEED FOR LODGE LEADERSHIP</vt:lpstr>
      <vt:lpstr>BLUE LODGE OFFICER PREPAREDEDNESS TRAINING PROGRAM </vt:lpstr>
      <vt:lpstr>LODGE LEADERSHIP Message From RW Deputy Grand Master, Bro. John Strickling.</vt:lpstr>
      <vt:lpstr>LODGE LEADERSHIP</vt:lpstr>
      <vt:lpstr>LODGE LEADERSHIP</vt:lpstr>
      <vt:lpstr>LODGE LEADERSHIP</vt:lpstr>
      <vt:lpstr>LODGE LEADERSHIP</vt:lpstr>
      <vt:lpstr>LODGE LEADEDRSHIP</vt:lpstr>
      <vt:lpstr>LODGE LEADERSHIP</vt:lpstr>
      <vt:lpstr>LODGE LEADERSHIP</vt:lpstr>
      <vt:lpstr>LODGE LEADERSHIP</vt:lpstr>
      <vt:lpstr>LODGE LEADERSHIP</vt:lpstr>
      <vt:lpstr>LODGE LEADERSHIP</vt:lpstr>
      <vt:lpstr>LODGE LEADERSHIP</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 Carpenter</dc:creator>
  <cp:lastModifiedBy>Ken Carpenter</cp:lastModifiedBy>
  <cp:revision>348</cp:revision>
  <dcterms:created xsi:type="dcterms:W3CDTF">2014-03-09T01:19:08Z</dcterms:created>
  <dcterms:modified xsi:type="dcterms:W3CDTF">2014-10-05T01:05:27Z</dcterms:modified>
</cp:coreProperties>
</file>