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6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2667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BLUE LODGE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OFFICER PREPAREDEDNESS </a:t>
            </a:r>
            <a:r>
              <a:rPr lang="en-US" dirty="0" smtClean="0">
                <a:solidFill>
                  <a:schemeClr val="tx2"/>
                </a:solidFill>
              </a:rPr>
              <a:t>TRAINING </a:t>
            </a:r>
            <a:r>
              <a:rPr lang="en-US" dirty="0" smtClean="0">
                <a:solidFill>
                  <a:schemeClr val="tx2"/>
                </a:solidFill>
              </a:rPr>
              <a:t>PROGRAM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Courtesies Promoting Fellowship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Est. </a:t>
            </a:r>
            <a:r>
              <a:rPr lang="en-US" dirty="0" smtClean="0">
                <a:solidFill>
                  <a:srgbClr val="FF0000"/>
                </a:solidFill>
              </a:rPr>
              <a:t>Widows’ Contact Committee, </a:t>
            </a:r>
            <a:r>
              <a:rPr lang="en-US" dirty="0" smtClean="0"/>
              <a:t>contact on regular basis ensuring her needs are met, maintain current contact information of widows</a:t>
            </a:r>
          </a:p>
          <a:p>
            <a:r>
              <a:rPr lang="en-US" dirty="0" smtClean="0"/>
              <a:t>Funeral information system (telephone, e-mails)</a:t>
            </a:r>
          </a:p>
          <a:p>
            <a:r>
              <a:rPr lang="en-US" dirty="0" smtClean="0"/>
              <a:t>Committee to check on, and visit hospitalized Brothers</a:t>
            </a:r>
          </a:p>
          <a:p>
            <a:r>
              <a:rPr lang="en-US" dirty="0" smtClean="0"/>
              <a:t>Fraternizing activities (coffee, etc.) after meetings</a:t>
            </a:r>
          </a:p>
          <a:p>
            <a:r>
              <a:rPr lang="en-US" dirty="0" smtClean="0"/>
              <a:t>Attendance thank you notes for new members and visitors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Courtesies Promoting Fellowship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Biographies (summary of member’s interests, family members) in Lodge communications (newsletters, etc.)</a:t>
            </a:r>
          </a:p>
          <a:p>
            <a:r>
              <a:rPr lang="en-US" dirty="0" smtClean="0"/>
              <a:t>Open meetings for 50 yr. etc, pins presentations</a:t>
            </a:r>
          </a:p>
          <a:p>
            <a:r>
              <a:rPr lang="en-US" dirty="0" smtClean="0"/>
              <a:t>Appoint a Bring a Brother To Lodge Committee to re-involve inactive Brothers (transportation for those with such needs)</a:t>
            </a:r>
          </a:p>
          <a:p>
            <a:r>
              <a:rPr lang="en-US" dirty="0" smtClean="0"/>
              <a:t>Discover special needs of inactive Brothers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Fellowship-Related Activities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Family Activities</a:t>
            </a:r>
            <a:r>
              <a:rPr lang="en-US" sz="2800" dirty="0" smtClean="0"/>
              <a:t>: 					Activities for wives, county fair, camping, day-	long field trip, Father-child night, Sports, 	Holiday parties, Grandparents night</a:t>
            </a:r>
          </a:p>
          <a:p>
            <a:r>
              <a:rPr lang="en-US" sz="2800" dirty="0" smtClean="0"/>
              <a:t>   Inform wives about Masonry in newsletter (what 	we do, what we support, calendar of events)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Family Informational Programs</a:t>
            </a:r>
            <a:r>
              <a:rPr lang="en-US" sz="2800" dirty="0" smtClean="0"/>
              <a:t>: 				Book Club, Safety programs (smoking, swimming,	 boating), Crisis management; Local history, 	Personal Financial Mgt, Improving marital 	relationships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Fellowship-Related Activities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Ritual Work:							Outdoor degree					Visit other Lodges					Friendship Night					Vacant Chair Ceremony (honoring 	armed service members and veterans)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514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BLUE LODGE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OFFICER PREPAREDEDNESS </a:t>
            </a:r>
            <a:r>
              <a:rPr lang="en-US" sz="3600" dirty="0" smtClean="0">
                <a:solidFill>
                  <a:schemeClr val="tx2"/>
                </a:solidFill>
              </a:rPr>
              <a:t>TRAINING </a:t>
            </a:r>
            <a:r>
              <a:rPr lang="en-US" sz="3600" dirty="0" smtClean="0">
                <a:solidFill>
                  <a:schemeClr val="tx2"/>
                </a:solidFill>
              </a:rPr>
              <a:t>PROGRAM</a:t>
            </a:r>
            <a:br>
              <a:rPr lang="en-US" sz="3600" dirty="0" smtClean="0">
                <a:solidFill>
                  <a:schemeClr val="tx2"/>
                </a:solidFill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3581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Prepared by Bro. K. A. Carpenter, 		</a:t>
            </a:r>
          </a:p>
          <a:p>
            <a:pPr algn="ctr"/>
            <a:r>
              <a:rPr lang="en-US" sz="2800" dirty="0" smtClean="0"/>
              <a:t>    For the Committee on Education and Public Relations, Grand Lodge of Alabama</a:t>
            </a:r>
          </a:p>
          <a:p>
            <a:pPr algn="ctr"/>
            <a:r>
              <a:rPr lang="en-US" sz="2800" dirty="0" smtClean="0"/>
              <a:t>2014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1905000"/>
          </a:xfrm>
        </p:spPr>
        <p:txBody>
          <a:bodyPr/>
          <a:lstStyle/>
          <a:p>
            <a:pPr algn="ctr"/>
            <a:r>
              <a:rPr lang="en-US" dirty="0" smtClean="0"/>
              <a:t>FELLOWSHIP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7854696" cy="1752600"/>
          </a:xfrm>
        </p:spPr>
        <p:txBody>
          <a:bodyPr/>
          <a:lstStyle/>
          <a:p>
            <a:pPr algn="l"/>
            <a:r>
              <a:rPr lang="en-US" sz="2400" dirty="0" smtClean="0"/>
              <a:t>Source: Masonic Leadership Training Manual. Grand Lodge of  Florida 2010</a:t>
            </a: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Friends and Fellowship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Survey of New Masons: Masonic Renewal Comm. of North America</a:t>
            </a:r>
          </a:p>
          <a:p>
            <a:r>
              <a:rPr lang="en-US" sz="3200" dirty="0" smtClean="0"/>
              <a:t>95% expected to gain new friends and fellowship</a:t>
            </a:r>
          </a:p>
          <a:p>
            <a:r>
              <a:rPr lang="en-US" sz="3200" dirty="0" smtClean="0"/>
              <a:t>Active &amp; inactive Masons want better fellowship and opportunities for new friends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What Contributes to Fellowship Survey.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Good example set by leadership</a:t>
            </a:r>
          </a:p>
          <a:p>
            <a:r>
              <a:rPr lang="en-US" sz="3200" dirty="0" smtClean="0"/>
              <a:t>Absence of cliques</a:t>
            </a:r>
          </a:p>
          <a:p>
            <a:r>
              <a:rPr lang="en-US" sz="3200" dirty="0" smtClean="0"/>
              <a:t>Warm and pleasant setting</a:t>
            </a:r>
          </a:p>
          <a:p>
            <a:r>
              <a:rPr lang="en-US" sz="3200" dirty="0" smtClean="0"/>
              <a:t>Effort on the part of all members</a:t>
            </a:r>
          </a:p>
          <a:p>
            <a:r>
              <a:rPr lang="en-US" sz="3200" dirty="0" smtClean="0"/>
              <a:t>Open &amp; friendly atmosphere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What is Important to Members?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Involvement of spouse and family </a:t>
            </a:r>
            <a:r>
              <a:rPr lang="en-US" sz="3600" dirty="0" smtClean="0"/>
              <a:t>due to husband and wife both working outside the home limiting  time together</a:t>
            </a:r>
          </a:p>
          <a:p>
            <a:r>
              <a:rPr lang="en-US" sz="3600" dirty="0" smtClean="0"/>
              <a:t>Support of wife important for husband’s involvement.</a:t>
            </a:r>
          </a:p>
          <a:p>
            <a:r>
              <a:rPr lang="en-US" sz="3600" dirty="0" smtClean="0"/>
              <a:t>Family involvement ranked 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in survey, after fellowship and community involvement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Involvement of Family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Men Ages 35-55</a:t>
            </a:r>
            <a:r>
              <a:rPr lang="en-US" dirty="0" smtClean="0"/>
              <a:t>: Decision to join an organization becomes difficult if organization ignores active family involvement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Inclusion of family in Lodge activities</a:t>
            </a:r>
            <a:r>
              <a:rPr lang="en-US" dirty="0" smtClean="0"/>
              <a:t> (meaningful and relevant programs)can be as little as five events per year</a:t>
            </a:r>
          </a:p>
          <a:p>
            <a:r>
              <a:rPr lang="en-US" dirty="0" smtClean="0"/>
              <a:t>Events with children as center of activity are most appealing to wives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Fellowship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To keep members, your Lodge must provide something for every member</a:t>
            </a:r>
          </a:p>
          <a:p>
            <a:r>
              <a:rPr lang="en-US" sz="2800" dirty="0" smtClean="0"/>
              <a:t>Give members reasons to stay. It helps attract sons, relatives, and friends to Masonry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Involve more members in positions of responsibility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Give members OWNERSHIP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Courtesies Promoting Fellowship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Officers welcome all members and visitors before and after meetings.</a:t>
            </a:r>
          </a:p>
          <a:p>
            <a:r>
              <a:rPr lang="en-US" dirty="0" smtClean="0"/>
              <a:t>Give non-officers responsibility to greet all members upon entering Lodge</a:t>
            </a:r>
          </a:p>
          <a:p>
            <a:r>
              <a:rPr lang="en-US" dirty="0" smtClean="0"/>
              <a:t>Nametags and special attention to guests</a:t>
            </a:r>
          </a:p>
          <a:p>
            <a:r>
              <a:rPr lang="en-US" dirty="0" smtClean="0"/>
              <a:t>Masonic anniversary card for date of becoming Master Masons</a:t>
            </a:r>
          </a:p>
          <a:p>
            <a:r>
              <a:rPr lang="en-US" dirty="0" smtClean="0"/>
              <a:t>Birthday, Get Well, and Sympathy Cards</a:t>
            </a:r>
          </a:p>
          <a:p>
            <a:r>
              <a:rPr lang="en-US" dirty="0" smtClean="0"/>
              <a:t>Widow’s night, pin and card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586</TotalTime>
  <Words>407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  BLUE LODGE OFFICER PREPAREDEDNESS TRAINING PROGRAM</vt:lpstr>
      <vt:lpstr>BLUE LODGE OFFICER PREPAREDEDNESS TRAINING PROGRAM </vt:lpstr>
      <vt:lpstr>FELLOWSHIP</vt:lpstr>
      <vt:lpstr>Friends and Fellowship</vt:lpstr>
      <vt:lpstr>What Contributes to Fellowship Survey. </vt:lpstr>
      <vt:lpstr>What is Important to Members?</vt:lpstr>
      <vt:lpstr>Involvement of Family </vt:lpstr>
      <vt:lpstr>Fellowship</vt:lpstr>
      <vt:lpstr>Courtesies Promoting Fellowship</vt:lpstr>
      <vt:lpstr>Courtesies Promoting Fellowship</vt:lpstr>
      <vt:lpstr>Courtesies Promoting Fellowship</vt:lpstr>
      <vt:lpstr>Fellowship-Related Activities</vt:lpstr>
      <vt:lpstr>Fellowship-Related Activities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Ken Carpenter</cp:lastModifiedBy>
  <cp:revision>116</cp:revision>
  <dcterms:created xsi:type="dcterms:W3CDTF">2006-08-16T00:00:00Z</dcterms:created>
  <dcterms:modified xsi:type="dcterms:W3CDTF">2014-04-19T19:26:24Z</dcterms:modified>
</cp:coreProperties>
</file>