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60" r:id="rId3"/>
    <p:sldId id="261"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354E93-29CF-476F-9481-0707D38FBC6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B97C0B-6387-420C-9CC3-3C50DFF7722A}" type="datetimeFigureOut">
              <a:rPr lang="en-US" smtClean="0"/>
              <a:pPr/>
              <a:t>4/19/2014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3C354E93-29CF-476F-9481-0707D38FBC6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BB97C0B-6387-420C-9CC3-3C50DFF7722A}" type="datetimeFigureOut">
              <a:rPr lang="en-US" smtClean="0"/>
              <a:pPr/>
              <a:t>4/19/2014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354E93-29CF-476F-9481-0707D38FBC6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iowamasons.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67000"/>
          </a:xfrm>
        </p:spPr>
        <p:txBody>
          <a:bodyPr>
            <a:normAutofit/>
          </a:bodyPr>
          <a:lstStyle/>
          <a:p>
            <a:pPr algn="ctr"/>
            <a:r>
              <a:rPr lang="en-US" sz="4800" dirty="0" smtClean="0"/>
              <a:t>BLUE LODGE</a:t>
            </a:r>
            <a:br>
              <a:rPr lang="en-US" sz="4800" dirty="0" smtClean="0"/>
            </a:br>
            <a:r>
              <a:rPr lang="en-US" sz="4800" dirty="0" smtClean="0"/>
              <a:t>OFFICER PREPAREDNESS</a:t>
            </a:r>
            <a:br>
              <a:rPr lang="en-US" sz="4800" dirty="0" smtClean="0"/>
            </a:br>
            <a:r>
              <a:rPr lang="en-US" sz="4800" dirty="0" smtClean="0"/>
              <a:t>TRAINING PROGRAM</a:t>
            </a:r>
            <a:endParaRPr lang="en-US" sz="4800" dirty="0"/>
          </a:p>
        </p:txBody>
      </p:sp>
      <p:sp>
        <p:nvSpPr>
          <p:cNvPr id="3" name="Subtitle 2"/>
          <p:cNvSpPr>
            <a:spLocks noGrp="1"/>
          </p:cNvSpPr>
          <p:nvPr>
            <p:ph type="subTitle" idx="1"/>
          </p:nvPr>
        </p:nvSpPr>
        <p:spPr>
          <a:xfrm>
            <a:off x="533400" y="4343400"/>
            <a:ext cx="7239000" cy="1905000"/>
          </a:xfrm>
        </p:spPr>
        <p:txBody>
          <a:bodyPr/>
          <a:lstStyle/>
          <a:p>
            <a:pPr algn="ctr"/>
            <a:r>
              <a:rPr lang="en-US" dirty="0" smtClean="0"/>
              <a:t>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normAutofit/>
          </a:bodyPr>
          <a:lstStyle/>
          <a:p>
            <a:r>
              <a:rPr lang="en-US" dirty="0" smtClean="0"/>
              <a:t>Spice Up Lodge Meetings (Cont.)</a:t>
            </a:r>
          </a:p>
          <a:p>
            <a:r>
              <a:rPr lang="en-US" dirty="0" smtClean="0"/>
              <a:t>Have your Officers and Members visit another Lodge for their regular of special meeting.</a:t>
            </a:r>
          </a:p>
          <a:p>
            <a:r>
              <a:rPr lang="en-US" dirty="0" smtClean="0"/>
              <a:t>Establish a Mentoring Program to educate current and long-term members</a:t>
            </a:r>
          </a:p>
          <a:p>
            <a:r>
              <a:rPr lang="en-US" dirty="0" smtClean="0"/>
              <a:t>Create curiosity and interest in the meeting announcement</a:t>
            </a:r>
          </a:p>
          <a:p>
            <a:pPr lvl="1"/>
            <a:r>
              <a:rPr lang="en-US" dirty="0" smtClean="0"/>
              <a:t>Example: “Did you ever wonder why Thos. Jefferson was never made a Mason” </a:t>
            </a:r>
            <a:r>
              <a:rPr lang="en-US" dirty="0" err="1" smtClean="0"/>
              <a:t>vs</a:t>
            </a:r>
            <a:r>
              <a:rPr lang="en-US" dirty="0" smtClean="0"/>
              <a:t> “The Masonic Opinions of Revolutionary Leaders”</a:t>
            </a:r>
          </a:p>
          <a:p>
            <a:pPr lvl="1"/>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pPr>
              <a:buNone/>
            </a:pPr>
            <a:r>
              <a:rPr lang="en-US" dirty="0" smtClean="0"/>
              <a:t>	4. Family Involvement</a:t>
            </a:r>
          </a:p>
          <a:p>
            <a:pPr lvl="1"/>
            <a:r>
              <a:rPr lang="en-US" dirty="0" smtClean="0"/>
              <a:t>Involve the ladies in your planning process.</a:t>
            </a:r>
          </a:p>
          <a:p>
            <a:pPr lvl="1"/>
            <a:r>
              <a:rPr lang="en-US" dirty="0" smtClean="0"/>
              <a:t>Find ways to involve the entire family in your events</a:t>
            </a:r>
          </a:p>
          <a:p>
            <a:pPr lvl="1">
              <a:buNone/>
            </a:pPr>
            <a:endParaRPr lang="en-US" sz="2800" dirty="0" smtClean="0"/>
          </a:p>
          <a:p>
            <a:pPr lvl="1">
              <a:buNone/>
            </a:pPr>
            <a:r>
              <a:rPr lang="en-US" sz="2800" dirty="0" smtClean="0"/>
              <a:t>	</a:t>
            </a:r>
          </a:p>
          <a:p>
            <a:pPr lvl="1">
              <a:buNone/>
            </a:pPr>
            <a:endParaRPr lang="en-US"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pPr marL="274320" lvl="1" indent="-274320">
              <a:buClr>
                <a:schemeClr val="accent3"/>
              </a:buClr>
              <a:buSzPct val="95000"/>
            </a:pPr>
            <a:r>
              <a:rPr lang="en-US" sz="2800" dirty="0" smtClean="0"/>
              <a:t>5. Community Involvement / Visibility</a:t>
            </a:r>
          </a:p>
          <a:p>
            <a:pPr lvl="1"/>
            <a:r>
              <a:rPr lang="en-US" dirty="0" smtClean="0"/>
              <a:t>Take part in parades, community festivals, celebrations, etc.</a:t>
            </a:r>
          </a:p>
          <a:p>
            <a:pPr lvl="2"/>
            <a:r>
              <a:rPr lang="en-US" dirty="0" smtClean="0"/>
              <a:t>A Lodge Open House could be held in conjunction with a community celebration [KC: </a:t>
            </a:r>
            <a:r>
              <a:rPr lang="en-US" dirty="0" err="1" smtClean="0"/>
              <a:t>Helion</a:t>
            </a:r>
            <a:r>
              <a:rPr lang="en-US" dirty="0" smtClean="0"/>
              <a:t> Lodge has an open house at the annual Christmas tour of historic homes, receiving as many as 900 visitors]</a:t>
            </a:r>
          </a:p>
          <a:p>
            <a:pPr lvl="2"/>
            <a:r>
              <a:rPr lang="en-US" sz="2400" dirty="0" smtClean="0"/>
              <a:t>Organize a service function such as services for the elderly. </a:t>
            </a:r>
            <a:r>
              <a:rPr lang="en-US" sz="2000" dirty="0" smtClean="0"/>
              <a:t> A media photo of Brothers doing home repair for the elderly would represent your Lodge well.</a:t>
            </a:r>
            <a:endParaRPr lang="en-US" sz="24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5. Community Involvement / Visibility (Cont.)</a:t>
            </a:r>
          </a:p>
          <a:p>
            <a:pPr lvl="1"/>
            <a:r>
              <a:rPr lang="en-US" dirty="0" smtClean="0"/>
              <a:t>Community Involvement possibilities are limited only by your imagination</a:t>
            </a:r>
          </a:p>
          <a:p>
            <a:pPr lvl="1"/>
            <a:r>
              <a:rPr lang="en-US" dirty="0" smtClean="0"/>
              <a:t>Adopt a community service in partnership with other Community Service Organizations (</a:t>
            </a:r>
            <a:r>
              <a:rPr lang="en-US" dirty="0" err="1" smtClean="0"/>
              <a:t>eg</a:t>
            </a:r>
            <a:r>
              <a:rPr lang="en-US" dirty="0" smtClean="0"/>
              <a:t>. Kiwanis, Lions, Rotary, Jaycees, [KC: Knights of Columbus]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6. Fundraiser</a:t>
            </a:r>
          </a:p>
          <a:p>
            <a:pPr lvl="1"/>
            <a:r>
              <a:rPr lang="en-US" dirty="0" smtClean="0"/>
              <a:t>Initiate a Major Fundraiser, For your Lodge or a Worthy Cause in your Community (</a:t>
            </a:r>
            <a:r>
              <a:rPr lang="en-US" dirty="0" err="1" smtClean="0"/>
              <a:t>eg</a:t>
            </a:r>
            <a:r>
              <a:rPr lang="en-US" dirty="0" smtClean="0"/>
              <a:t>. funds for  volunteer fire  dept. truck)</a:t>
            </a:r>
          </a:p>
          <a:p>
            <a:pPr lvl="1"/>
            <a:r>
              <a:rPr lang="en-US" dirty="0" smtClean="0"/>
              <a:t>Do Not reinvent the wheel. Join in an existing community project, especially if your Lodge is short of active members.</a:t>
            </a:r>
          </a:p>
          <a:p>
            <a:pPr lvl="1"/>
            <a:r>
              <a:rPr lang="en-US" dirty="0" smtClean="0"/>
              <a:t>Hold regular Pancake breakfast on a schedule known to and anticipated by the community</a:t>
            </a:r>
          </a:p>
          <a:p>
            <a:pPr lvl="1"/>
            <a:r>
              <a:rPr lang="en-US" dirty="0" smtClean="0"/>
              <a:t>Conduct publicized</a:t>
            </a:r>
            <a:r>
              <a:rPr lang="en-US" dirty="0" smtClean="0">
                <a:solidFill>
                  <a:srgbClr val="FF0000"/>
                </a:solidFill>
              </a:rPr>
              <a:t> </a:t>
            </a:r>
            <a:r>
              <a:rPr lang="en-US" dirty="0" smtClean="0"/>
              <a:t>redeemable can drive with large containers strategically placed.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normAutofit fontScale="92500"/>
          </a:bodyPr>
          <a:lstStyle/>
          <a:p>
            <a:r>
              <a:rPr lang="en-US" dirty="0" smtClean="0"/>
              <a:t>7.  Membership Retention / Utilization</a:t>
            </a:r>
          </a:p>
          <a:p>
            <a:r>
              <a:rPr lang="en-US" dirty="0" smtClean="0"/>
              <a:t>Get new members involved right away</a:t>
            </a:r>
          </a:p>
          <a:p>
            <a:r>
              <a:rPr lang="en-US" dirty="0" smtClean="0"/>
              <a:t>Contact Brethren who haven’t attended Lodge lately</a:t>
            </a:r>
          </a:p>
          <a:p>
            <a:pPr lvl="1"/>
            <a:r>
              <a:rPr lang="en-US" dirty="0" smtClean="0"/>
              <a:t>Let them know they have been missed. Assign them a duty for the next meeting, and offer to pick them up and bring them.</a:t>
            </a:r>
          </a:p>
          <a:p>
            <a:r>
              <a:rPr lang="en-US" dirty="0" smtClean="0"/>
              <a:t>Organize a “Telephone Tree” for easier contact of Brothers</a:t>
            </a:r>
          </a:p>
          <a:p>
            <a:pPr lvl="1"/>
            <a:r>
              <a:rPr lang="en-US" dirty="0" smtClean="0"/>
              <a:t>If each Brother has to contact only 2 0r 3 other members (who in turn contact 2 or 3 others) the entire membership can be contacted in a very short period. This is particularly useful for funeral and special meetings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7. Membership Retention / Utilization (Cont.)</a:t>
            </a:r>
          </a:p>
          <a:p>
            <a:r>
              <a:rPr lang="en-US" dirty="0" smtClean="0"/>
              <a:t>Organize a “Pick-up Service” for Brothers who may need a ride to Lodge, especially for members with difficultly driving at night or in poor weather</a:t>
            </a:r>
          </a:p>
          <a:p>
            <a:r>
              <a:rPr lang="en-US" dirty="0" smtClean="0"/>
              <a:t>Survey your members, particularly the younger members, as to what type of activities they would be interested in. Think outside the box (e.g. watching sports on a big-screen TV). Listen to their ideas. Make them feel that they are a real part of the process and the Lodge.</a:t>
            </a:r>
          </a:p>
          <a:p>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7. Membership Retention / Utilization (Cont.)</a:t>
            </a:r>
          </a:p>
          <a:p>
            <a:r>
              <a:rPr lang="en-US" dirty="0" smtClean="0"/>
              <a:t>Hold a “Rusty Nail” Degree or a “Re-Obligation Night”</a:t>
            </a:r>
          </a:p>
          <a:p>
            <a:pPr lvl="1"/>
            <a:r>
              <a:rPr lang="en-US" dirty="0" smtClean="0"/>
              <a:t>Publicize the event. Invite other Lodges. A Re-Obligation Night reminds Brothers why they became Masons in the first place, and why they have maintained their membership</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8. Publicize Your Lodge (Internally and Externally)</a:t>
            </a:r>
          </a:p>
          <a:p>
            <a:r>
              <a:rPr lang="en-US" dirty="0" smtClean="0"/>
              <a:t>Appoint a member to be in charge of Public Relations</a:t>
            </a:r>
          </a:p>
          <a:p>
            <a:r>
              <a:rPr lang="en-US" dirty="0" smtClean="0"/>
              <a:t>Internal Publicity</a:t>
            </a:r>
          </a:p>
          <a:p>
            <a:pPr lvl="1"/>
            <a:r>
              <a:rPr lang="en-US" dirty="0" smtClean="0"/>
              <a:t>Obtain email addresses of Lodge members. This will provide one more avenue of communication</a:t>
            </a:r>
          </a:p>
          <a:p>
            <a:pPr lvl="1"/>
            <a:r>
              <a:rPr lang="en-US" dirty="0" smtClean="0"/>
              <a:t>Initiate or improve your Lodge Trestle Board</a:t>
            </a:r>
          </a:p>
          <a:p>
            <a:pPr lvl="2"/>
            <a:r>
              <a:rPr lang="en-US" dirty="0" smtClean="0"/>
              <a:t>If you have a Trestle Board, consider spicing it up, doing something radically different to generate interest in the next issue. Rearrange the contents to add new features. Use sensational headlines, have fun with it.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8. Publicize Your Lodge (Internally and Externally)</a:t>
            </a:r>
          </a:p>
          <a:p>
            <a:pPr lvl="1"/>
            <a:r>
              <a:rPr lang="en-US" dirty="0" smtClean="0"/>
              <a:t>External Publicity:</a:t>
            </a:r>
          </a:p>
          <a:p>
            <a:pPr lvl="2"/>
            <a:r>
              <a:rPr lang="en-US" sz="2400" dirty="0" smtClean="0"/>
              <a:t>Submit press releases to local newspapers</a:t>
            </a:r>
          </a:p>
          <a:p>
            <a:pPr lvl="2"/>
            <a:r>
              <a:rPr lang="en-US" sz="2400" dirty="0" smtClean="0"/>
              <a:t>Local newspapers are looking for fill space; make certain articles are complete and well written, free  of type or spelling errors</a:t>
            </a:r>
          </a:p>
          <a:p>
            <a:pPr lvl="2"/>
            <a:r>
              <a:rPr lang="en-US" sz="2400" dirty="0" smtClean="0"/>
              <a:t>Place notices of Lodge meetings and events in newspaper [web-site] inviting out-of- state Brothers to same</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514600"/>
          </a:xfrm>
        </p:spPr>
        <p:txBody>
          <a:bodyPr>
            <a:normAutofit/>
          </a:bodyPr>
          <a:lstStyle/>
          <a:p>
            <a:pPr algn="ctr"/>
            <a:r>
              <a:rPr lang="en-US" sz="3600" dirty="0" smtClean="0">
                <a:solidFill>
                  <a:schemeClr val="tx2"/>
                </a:solidFill>
              </a:rPr>
              <a:t>BLUE LODGE</a:t>
            </a:r>
            <a:br>
              <a:rPr lang="en-US" sz="3600" dirty="0" smtClean="0">
                <a:solidFill>
                  <a:schemeClr val="tx2"/>
                </a:solidFill>
              </a:rPr>
            </a:br>
            <a:r>
              <a:rPr lang="en-US" sz="3600" dirty="0" smtClean="0">
                <a:solidFill>
                  <a:schemeClr val="tx2"/>
                </a:solidFill>
              </a:rPr>
              <a:t>OFFICER PREPAREDEDNESS TRAINING PROGRAM</a:t>
            </a:r>
            <a:br>
              <a:rPr lang="en-US" sz="3600" dirty="0" smtClean="0">
                <a:solidFill>
                  <a:schemeClr val="tx2"/>
                </a:solidFill>
              </a:rPr>
            </a:br>
            <a:endParaRPr lang="en-US" sz="3600" dirty="0"/>
          </a:p>
        </p:txBody>
      </p:sp>
      <p:sp>
        <p:nvSpPr>
          <p:cNvPr id="3" name="Subtitle 2"/>
          <p:cNvSpPr>
            <a:spLocks noGrp="1"/>
          </p:cNvSpPr>
          <p:nvPr>
            <p:ph type="subTitle" idx="1"/>
          </p:nvPr>
        </p:nvSpPr>
        <p:spPr>
          <a:xfrm>
            <a:off x="1371600" y="2895600"/>
            <a:ext cx="6400800" cy="3581400"/>
          </a:xfrm>
        </p:spPr>
        <p:txBody>
          <a:bodyPr>
            <a:normAutofit/>
          </a:bodyPr>
          <a:lstStyle/>
          <a:p>
            <a:pPr algn="ctr"/>
            <a:r>
              <a:rPr lang="en-US" sz="2800" dirty="0" smtClean="0"/>
              <a:t>Prepared by Bro. K. A. Carpenter, 		</a:t>
            </a:r>
          </a:p>
          <a:p>
            <a:pPr algn="ctr"/>
            <a:r>
              <a:rPr lang="en-US" sz="2800" dirty="0" smtClean="0"/>
              <a:t>    For the Committee on Education and Public Relations, Grand Lodge of Alabama</a:t>
            </a:r>
          </a:p>
          <a:p>
            <a:pPr algn="ctr"/>
            <a:r>
              <a:rPr lang="en-US" sz="2800" dirty="0" smtClean="0"/>
              <a:t>2014</a:t>
            </a:r>
          </a:p>
          <a:p>
            <a:endParaRPr lang="en-US" sz="2800" dirty="0" smtClean="0"/>
          </a:p>
          <a:p>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9. Lodge Appearance</a:t>
            </a:r>
          </a:p>
          <a:p>
            <a:pPr lvl="1"/>
            <a:r>
              <a:rPr lang="en-US" sz="2000" dirty="0" smtClean="0">
                <a:solidFill>
                  <a:srgbClr val="FF0000"/>
                </a:solidFill>
              </a:rPr>
              <a:t>One of the Lodge’s best sources of publicity and community involvement is the Lodge building itself. The appearance of your Lodge says much to the uninitiated. Are you sending the right message. </a:t>
            </a:r>
          </a:p>
          <a:p>
            <a:pPr lvl="2"/>
            <a:r>
              <a:rPr lang="en-US" dirty="0" smtClean="0"/>
              <a:t>Hold a clean-up, painting party. Make a fun day or night of it</a:t>
            </a:r>
          </a:p>
          <a:p>
            <a:pPr lvl="2"/>
            <a:r>
              <a:rPr lang="en-US" dirty="0" smtClean="0"/>
              <a:t>Insure the sign on your building is clean and in good shape</a:t>
            </a:r>
          </a:p>
          <a:p>
            <a:pPr lvl="2"/>
            <a:r>
              <a:rPr lang="en-US" dirty="0" smtClean="0"/>
              <a:t>Place highway signs at each entrance to your community (info. of  regular meetings)</a:t>
            </a:r>
          </a:p>
          <a:p>
            <a:pPr lvl="2"/>
            <a:r>
              <a:rPr lang="en-US" dirty="0" smtClean="0">
                <a:solidFill>
                  <a:srgbClr val="FF0000"/>
                </a:solidFill>
              </a:rPr>
              <a:t>Insure Lodge grounds are kept cut and trim, giving a welcoming feeling and [curb appeal in the neighborhood</a:t>
            </a:r>
            <a:r>
              <a:rPr lang="en-US" dirty="0" smtClean="0"/>
              <a:t>]</a:t>
            </a:r>
          </a:p>
          <a:p>
            <a:pPr lvl="2"/>
            <a:r>
              <a:rPr lang="en-US" dirty="0" smtClean="0"/>
              <a:t>Post emergency contact names and numbers at entrance</a:t>
            </a:r>
          </a:p>
          <a:p>
            <a:pPr lvl="2"/>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10. Last But Certainly Not Least – Ritual</a:t>
            </a:r>
          </a:p>
          <a:p>
            <a:pPr lvl="1"/>
            <a:r>
              <a:rPr lang="en-US" dirty="0" smtClean="0"/>
              <a:t>Insure your Lodge can and does conduct first-class work in Lodge Degree work, and conduct of meetings</a:t>
            </a:r>
          </a:p>
          <a:p>
            <a:pPr lvl="1"/>
            <a:r>
              <a:rPr lang="en-US" dirty="0" smtClean="0"/>
              <a:t>Hold a Ritual School of Instruction (Contact District Lecturer for assistance)</a:t>
            </a:r>
          </a:p>
          <a:p>
            <a:pPr lvl="1"/>
            <a:r>
              <a:rPr lang="en-US" dirty="0" smtClean="0"/>
              <a:t>Identify members who are potential Lodge instructors and Degree team members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10. Last But Certainly Not Least – Ritual (Cont.)</a:t>
            </a:r>
          </a:p>
          <a:p>
            <a:pPr lvl="1"/>
            <a:r>
              <a:rPr lang="en-US" dirty="0" smtClean="0"/>
              <a:t>Finally Brethren: understand that you and your Lodge are not in this alone. It is a TEAM effort!</a:t>
            </a:r>
          </a:p>
          <a:p>
            <a:pPr lvl="2"/>
            <a:r>
              <a:rPr lang="en-US" dirty="0" smtClean="0"/>
              <a:t>Search for sources for Lodge Renewal ideas</a:t>
            </a:r>
          </a:p>
          <a:p>
            <a:pPr lvl="2"/>
            <a:r>
              <a:rPr lang="en-US" dirty="0" smtClean="0"/>
              <a:t>Reference Materials</a:t>
            </a:r>
          </a:p>
          <a:p>
            <a:pPr lvl="3"/>
            <a:r>
              <a:rPr lang="en-US" dirty="0" smtClean="0">
                <a:solidFill>
                  <a:srgbClr val="002060"/>
                </a:solidFill>
                <a:hlinkClick r:id="rId2"/>
              </a:rPr>
              <a:t>http://www.iowamasons.org</a:t>
            </a:r>
            <a:r>
              <a:rPr lang="en-US" dirty="0" smtClean="0">
                <a:solidFill>
                  <a:srgbClr val="002060"/>
                </a:solidFill>
              </a:rPr>
              <a:t>/</a:t>
            </a:r>
          </a:p>
          <a:p>
            <a:pPr lvl="3"/>
            <a:r>
              <a:rPr lang="en-US" dirty="0" smtClean="0"/>
              <a:t>http:www.masonic-renewal.org/</a:t>
            </a:r>
          </a:p>
          <a:p>
            <a:pPr lvl="3"/>
            <a:r>
              <a:rPr lang="en-US" dirty="0" smtClean="0"/>
              <a:t>http://www.msana.com/ </a:t>
            </a:r>
          </a:p>
          <a:p>
            <a:pPr lvl="1"/>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305800" cy="2438400"/>
          </a:xfrm>
        </p:spPr>
        <p:txBody>
          <a:bodyPr>
            <a:normAutofit/>
          </a:bodyPr>
          <a:lstStyle/>
          <a:p>
            <a:r>
              <a:rPr lang="en-US" sz="4000" dirty="0" smtClean="0"/>
              <a:t>KAC Hours: 18 Apr. 8:00 PM – 12:30 AM 19 Apr.</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t>Lodge Renewal</a:t>
            </a:r>
            <a:br>
              <a:rPr lang="en-US" sz="4400" dirty="0" smtClean="0"/>
            </a:br>
            <a:r>
              <a:rPr lang="en-US" sz="2400" dirty="0" smtClean="0"/>
              <a:t>.</a:t>
            </a:r>
            <a:endParaRPr lang="en-US" sz="4400" dirty="0"/>
          </a:p>
        </p:txBody>
      </p:sp>
      <p:sp>
        <p:nvSpPr>
          <p:cNvPr id="3" name="Subtitle 2"/>
          <p:cNvSpPr>
            <a:spLocks noGrp="1"/>
          </p:cNvSpPr>
          <p:nvPr>
            <p:ph type="subTitle" idx="1"/>
          </p:nvPr>
        </p:nvSpPr>
        <p:spPr/>
        <p:txBody>
          <a:bodyPr>
            <a:normAutofit/>
          </a:bodyPr>
          <a:lstStyle/>
          <a:p>
            <a:pPr algn="ctr"/>
            <a:r>
              <a:rPr lang="en-US" sz="2800" dirty="0" smtClean="0"/>
              <a:t>Source: Masonic Leadership Training Manual. Grand Lodge of  Florida 2010</a:t>
            </a:r>
          </a:p>
          <a:p>
            <a:pPr algn="ctr"/>
            <a:r>
              <a:rPr lang="en-US" sz="2800" dirty="0" smtClean="0"/>
              <a:t>Pgs. 142-145</a:t>
            </a:r>
          </a:p>
          <a:p>
            <a:pPr algn="l"/>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sz="1800" dirty="0" smtClean="0"/>
              <a:t>Grand Lodge of Florida Masonic Leadership Training Manual. Adapted from the Grand Lodge of Iowa</a:t>
            </a:r>
            <a:endParaRPr lang="en-US" dirty="0" smtClean="0"/>
          </a:p>
          <a:p>
            <a:r>
              <a:rPr lang="en-US" dirty="0" smtClean="0"/>
              <a:t>1. Plan, Program, Prepare:</a:t>
            </a:r>
          </a:p>
          <a:p>
            <a:pPr lvl="1"/>
            <a:r>
              <a:rPr lang="en-US" dirty="0" smtClean="0"/>
              <a:t>Have Lodge set goals and agenda for the year (Hold a planning and goal-setting meeting with officers)</a:t>
            </a:r>
          </a:p>
          <a:p>
            <a:pPr lvl="1"/>
            <a:r>
              <a:rPr lang="en-US" dirty="0" smtClean="0"/>
              <a:t>Document specific activities and goals each month that your Lodge wants to accomplish. Use a calendar , citing specific items. Review goals and stick with it.</a:t>
            </a:r>
          </a:p>
          <a:p>
            <a:pPr lvl="1"/>
            <a:r>
              <a:rPr lang="en-US" dirty="0" smtClean="0"/>
              <a:t>Insure your Lodge is represented at Grand Lodge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normAutofit fontScale="92500" lnSpcReduction="10000"/>
          </a:bodyPr>
          <a:lstStyle/>
          <a:p>
            <a:r>
              <a:rPr lang="en-US" dirty="0" smtClean="0"/>
              <a:t>2. Attract New Members:</a:t>
            </a:r>
          </a:p>
          <a:p>
            <a:pPr lvl="1"/>
            <a:r>
              <a:rPr lang="en-US" dirty="0" smtClean="0"/>
              <a:t>Identify men in your community who would meet our membership qualifications.</a:t>
            </a:r>
          </a:p>
          <a:p>
            <a:pPr lvl="1"/>
            <a:r>
              <a:rPr lang="en-US" dirty="0" smtClean="0"/>
              <a:t>Look for relatives of present and past members</a:t>
            </a:r>
          </a:p>
          <a:p>
            <a:pPr lvl="1"/>
            <a:r>
              <a:rPr lang="en-US" dirty="0" smtClean="0"/>
              <a:t>Look at your circle of friends, especially those who may have time on their hands. These are men looking for what Masonry offers: a chance to “give back” to their communities, a sense of belonging, fraternal relations, etc.</a:t>
            </a:r>
          </a:p>
          <a:p>
            <a:pPr lvl="1"/>
            <a:r>
              <a:rPr lang="en-US" dirty="0" smtClean="0"/>
              <a:t>Find men who have expressed an interest in Masonry in the past, such as those who may have taken their 1</a:t>
            </a:r>
            <a:r>
              <a:rPr lang="en-US" baseline="30000" dirty="0" smtClean="0"/>
              <a:t>st</a:t>
            </a:r>
            <a:r>
              <a:rPr lang="en-US" dirty="0" smtClean="0"/>
              <a:t> or 2</a:t>
            </a:r>
            <a:r>
              <a:rPr lang="en-US" baseline="30000" dirty="0" smtClean="0"/>
              <a:t>nd</a:t>
            </a:r>
            <a:r>
              <a:rPr lang="en-US" dirty="0" smtClean="0"/>
              <a:t> Degrees. Maybe it wasn’t the right time, or circumstances interfered with their membership.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2. Attract New Members (Cont.)</a:t>
            </a:r>
          </a:p>
          <a:p>
            <a:pPr lvl="1"/>
            <a:r>
              <a:rPr lang="en-US" dirty="0" smtClean="0"/>
              <a:t>Discuss the aforementioned men about their potential interest in the Fraternity, using your personal experiences, and what Masonry has meant to you.</a:t>
            </a:r>
          </a:p>
          <a:p>
            <a:pPr lvl="1"/>
            <a:r>
              <a:rPr lang="en-US" dirty="0" smtClean="0"/>
              <a:t>Send a letter to your friends outside the fraternity</a:t>
            </a:r>
          </a:p>
          <a:p>
            <a:pPr lvl="1"/>
            <a:r>
              <a:rPr lang="en-US" dirty="0" smtClean="0"/>
              <a:t>Hold a “Friendship Night” of “Brother Bring a Friend Night”. http://www.masonicrnewal.org</a:t>
            </a:r>
          </a:p>
          <a:p>
            <a:pPr lvl="1">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3. Spice up Lodge Meetings:</a:t>
            </a:r>
          </a:p>
          <a:p>
            <a:pPr lvl="1"/>
            <a:r>
              <a:rPr lang="en-US" dirty="0" smtClean="0"/>
              <a:t>Streamline necessary business portion of your meetings. Summarize – don’t read communications verbatim.</a:t>
            </a:r>
          </a:p>
          <a:p>
            <a:pPr lvl="1"/>
            <a:r>
              <a:rPr lang="en-US" dirty="0" smtClean="0"/>
              <a:t>Add informational and Educational Programs to every Stated Communication					[KC: </a:t>
            </a:r>
            <a:r>
              <a:rPr lang="en-US" dirty="0" err="1" smtClean="0"/>
              <a:t>Helion</a:t>
            </a:r>
            <a:r>
              <a:rPr lang="en-US" dirty="0" smtClean="0"/>
              <a:t> Lodge’s Historian, R. Storey, gives a 	detailed report on a subject in Masonic history on the 	anniversary of that subject, at each regular 	communication]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lstStyle/>
          <a:p>
            <a:r>
              <a:rPr lang="en-US" dirty="0" smtClean="0"/>
              <a:t>Spice Up Lodge Meetings (Cont.)</a:t>
            </a:r>
          </a:p>
          <a:p>
            <a:pPr lvl="1"/>
            <a:r>
              <a:rPr lang="en-US" dirty="0" smtClean="0"/>
              <a:t>Do not always rely on the same Brother to provide the program. Pass the responsibility around</a:t>
            </a:r>
          </a:p>
          <a:p>
            <a:pPr lvl="2"/>
            <a:r>
              <a:rPr lang="en-US" dirty="0" smtClean="0"/>
              <a:t>Encourage Brothers to prepare and present interesting programs</a:t>
            </a:r>
          </a:p>
          <a:p>
            <a:pPr lvl="1"/>
            <a:r>
              <a:rPr lang="en-US" dirty="0" smtClean="0"/>
              <a:t>Experiment with meals/refreshments before and/or after meetings</a:t>
            </a:r>
          </a:p>
          <a:p>
            <a:pPr lvl="2"/>
            <a:r>
              <a:rPr lang="en-US" dirty="0" smtClean="0"/>
              <a:t>Experiment with timing of programs: i.e. have your program before dinner, followed by Lodge meeting, have the program during the meeting, or afterwards  during coffee/refreshments</a:t>
            </a:r>
          </a:p>
          <a:p>
            <a:pPr lvl="2">
              <a:buNone/>
            </a:pP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Ten Steps to Lodge Renewal</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Spice Up Lodge Meetings (Cont.)</a:t>
            </a:r>
          </a:p>
          <a:p>
            <a:pPr lvl="1"/>
            <a:r>
              <a:rPr lang="en-US" dirty="0" smtClean="0"/>
              <a:t>Remember, a large part of Masonry centers on self-improvement. </a:t>
            </a:r>
          </a:p>
          <a:p>
            <a:pPr lvl="1"/>
            <a:r>
              <a:rPr lang="en-US" dirty="0" smtClean="0"/>
              <a:t>The Program does not have to be Masonic. Have a member talk about his profession (many Brothers would find this of interest)</a:t>
            </a:r>
          </a:p>
          <a:p>
            <a:pPr lvl="1"/>
            <a:r>
              <a:rPr lang="en-US" dirty="0" smtClean="0"/>
              <a:t>Consider non-members to provide the program.</a:t>
            </a:r>
          </a:p>
          <a:p>
            <a:pPr lvl="1"/>
            <a:r>
              <a:rPr lang="en-US" dirty="0" smtClean="0"/>
              <a:t>Include wives/families in some programs and activities</a:t>
            </a:r>
          </a:p>
          <a:p>
            <a:pPr lvl="1"/>
            <a:r>
              <a:rPr lang="en-US" dirty="0" smtClean="0"/>
              <a:t>Contact the Grand Lodge for speakers on occasion</a:t>
            </a:r>
          </a:p>
          <a:p>
            <a:pPr lvl="1"/>
            <a:r>
              <a:rPr lang="en-US" dirty="0" smtClean="0"/>
              <a:t>Announce the program agenda in advance (Lodge communication materials, postcards, media)</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158</TotalTime>
  <Words>1450</Words>
  <Application>Microsoft Office PowerPoint</Application>
  <PresentationFormat>On-screen Show (4:3)</PresentationFormat>
  <Paragraphs>121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BLUE LODGE OFFICER PREPAREDNESS TRAINING PROGRAM</vt:lpstr>
      <vt:lpstr>BLUE LODGE OFFICER PREPAREDEDNESS TRAINING PROGRAM </vt:lpstr>
      <vt:lpstr>Lodge Renewal .</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Ten Steps to Lodge Renewal</vt:lpstr>
      <vt:lpstr>KAC Hours: 18 Apr. 8:00 PM – 12:30 AM 19 Apr.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 Carpenter</dc:creator>
  <cp:lastModifiedBy>Ken Carpenter</cp:lastModifiedBy>
  <cp:revision>49</cp:revision>
  <dcterms:created xsi:type="dcterms:W3CDTF">2014-04-19T02:24:08Z</dcterms:created>
  <dcterms:modified xsi:type="dcterms:W3CDTF">2014-04-19T05:36:49Z</dcterms:modified>
</cp:coreProperties>
</file>