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56" r:id="rId4"/>
    <p:sldId id="285" r:id="rId5"/>
    <p:sldId id="286" r:id="rId6"/>
    <p:sldId id="283" r:id="rId7"/>
    <p:sldId id="284" r:id="rId8"/>
    <p:sldId id="278" r:id="rId9"/>
    <p:sldId id="279" r:id="rId10"/>
    <p:sldId id="280" r:id="rId11"/>
    <p:sldId id="281" r:id="rId12"/>
    <p:sldId id="282" r:id="rId13"/>
    <p:sldId id="293" r:id="rId14"/>
    <p:sldId id="260" r:id="rId15"/>
    <p:sldId id="261" r:id="rId16"/>
    <p:sldId id="262" r:id="rId17"/>
    <p:sldId id="263" r:id="rId18"/>
    <p:sldId id="264" r:id="rId19"/>
    <p:sldId id="265" r:id="rId20"/>
    <p:sldId id="266" r:id="rId21"/>
    <p:sldId id="267" r:id="rId22"/>
    <p:sldId id="268" r:id="rId23"/>
    <p:sldId id="269" r:id="rId24"/>
    <p:sldId id="270" r:id="rId25"/>
    <p:sldId id="271" r:id="rId26"/>
    <p:sldId id="287" r:id="rId27"/>
    <p:sldId id="288" r:id="rId28"/>
    <p:sldId id="289" r:id="rId29"/>
    <p:sldId id="290" r:id="rId30"/>
    <p:sldId id="291" r:id="rId31"/>
    <p:sldId id="292" r:id="rId32"/>
    <p:sldId id="273" r:id="rId33"/>
    <p:sldId id="274" r:id="rId34"/>
    <p:sldId id="275" r:id="rId35"/>
    <p:sldId id="276" r:id="rId36"/>
    <p:sldId id="272" r:id="rId37"/>
    <p:sldId id="277"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E2C4A7-4903-49AF-B22D-1DED9754F13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28E6F38-7F92-450D-AD3F-7F2B41D3D87F}" type="datetimeFigureOut">
              <a:rPr lang="en-US" smtClean="0"/>
              <a:pPr/>
              <a:t>4/19/2014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AE2C4A7-4903-49AF-B22D-1DED9754F134}"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8E6F38-7F92-450D-AD3F-7F2B41D3D87F}" type="datetimeFigureOut">
              <a:rPr lang="en-US" smtClean="0"/>
              <a:pPr/>
              <a:t>4/19/2014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E2C4A7-4903-49AF-B22D-1DED9754F134}"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14400"/>
            <a:ext cx="7851648" cy="2667000"/>
          </a:xfrm>
        </p:spPr>
        <p:txBody>
          <a:bodyPr>
            <a:normAutofit fontScale="90000"/>
          </a:bodyPr>
          <a:lstStyle/>
          <a:p>
            <a:pPr algn="ctr"/>
            <a:r>
              <a:rPr lang="en-US" dirty="0" smtClean="0">
                <a:solidFill>
                  <a:schemeClr val="tx2"/>
                </a:solidFill>
              </a:rPr>
              <a:t/>
            </a:r>
            <a:br>
              <a:rPr lang="en-US" dirty="0" smtClean="0">
                <a:solidFill>
                  <a:schemeClr val="tx2"/>
                </a:solidFill>
              </a:rPr>
            </a:br>
            <a:r>
              <a:rPr lang="en-US" dirty="0" smtClean="0">
                <a:solidFill>
                  <a:schemeClr val="tx2"/>
                </a:solidFill>
              </a:rPr>
              <a:t/>
            </a:r>
            <a:br>
              <a:rPr lang="en-US" dirty="0" smtClean="0">
                <a:solidFill>
                  <a:schemeClr val="tx2"/>
                </a:solidFill>
              </a:rPr>
            </a:br>
            <a:r>
              <a:rPr lang="en-US" dirty="0" smtClean="0">
                <a:solidFill>
                  <a:schemeClr val="tx2"/>
                </a:solidFill>
              </a:rPr>
              <a:t>BLUE LODGE</a:t>
            </a:r>
            <a:br>
              <a:rPr lang="en-US" dirty="0" smtClean="0">
                <a:solidFill>
                  <a:schemeClr val="tx2"/>
                </a:solidFill>
              </a:rPr>
            </a:br>
            <a:r>
              <a:rPr lang="en-US" dirty="0" smtClean="0">
                <a:solidFill>
                  <a:schemeClr val="tx2"/>
                </a:solidFill>
              </a:rPr>
              <a:t>OFFICER PREPAREDEDNESS TRAINING PROGRAM</a:t>
            </a:r>
            <a:endParaRPr lang="en-US" dirty="0">
              <a:solidFill>
                <a:schemeClr val="tx2"/>
              </a:solidFill>
            </a:endParaRPr>
          </a:p>
        </p:txBody>
      </p:sp>
      <p:sp>
        <p:nvSpPr>
          <p:cNvPr id="3" name="Subtitle 2"/>
          <p:cNvSpPr>
            <a:spLocks noGrp="1"/>
          </p:cNvSpPr>
          <p:nvPr>
            <p:ph type="subTitle" idx="1"/>
          </p:nvPr>
        </p:nvSpPr>
        <p:spPr>
          <a:xfrm>
            <a:off x="533400" y="3657600"/>
            <a:ext cx="7848600" cy="2514600"/>
          </a:xfrm>
        </p:spPr>
        <p:txBody>
          <a:bodyPr/>
          <a:lstStyle/>
          <a:p>
            <a:endParaRPr lang="en-US" dirty="0" smtClean="0"/>
          </a:p>
          <a:p>
            <a:pPr algn="ctr"/>
            <a:r>
              <a:rPr lang="en-US" dirty="0" smtClean="0"/>
              <a:t>2014</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External Communication</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External communication with non-members in your community introduces Freemasonry and your Lodge to a vast arena of new members</a:t>
            </a:r>
          </a:p>
          <a:p>
            <a:r>
              <a:rPr lang="en-US" dirty="0" smtClean="0"/>
              <a:t>Informal External Communication: 			Wearing a Masonic ring and jewelry </a:t>
            </a:r>
          </a:p>
          <a:p>
            <a:pPr lvl="2"/>
            <a:r>
              <a:rPr lang="en-US" sz="2400" dirty="0" smtClean="0"/>
              <a:t>Car emblems, Road signs</a:t>
            </a:r>
          </a:p>
          <a:p>
            <a:pPr lvl="2"/>
            <a:r>
              <a:rPr lang="en-US" sz="2400" dirty="0" smtClean="0"/>
              <a:t>Be informed about Masonry, and be prepared to talk about what the fraternity offers, its way of life, to make good men better, etc. </a:t>
            </a:r>
          </a:p>
          <a:p>
            <a:pPr lvl="2"/>
            <a:r>
              <a:rPr lang="en-US" sz="2400" dirty="0" smtClean="0"/>
              <a:t>Present a good public image of your Lodge and the Craft</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External Communication</a:t>
            </a:r>
            <a:endParaRPr lang="en-US" sz="4000" dirty="0"/>
          </a:p>
        </p:txBody>
      </p:sp>
      <p:sp>
        <p:nvSpPr>
          <p:cNvPr id="3" name="Content Placeholder 2"/>
          <p:cNvSpPr>
            <a:spLocks noGrp="1"/>
          </p:cNvSpPr>
          <p:nvPr>
            <p:ph idx="1"/>
          </p:nvPr>
        </p:nvSpPr>
        <p:spPr/>
        <p:txBody>
          <a:bodyPr/>
          <a:lstStyle/>
          <a:p>
            <a:r>
              <a:rPr lang="en-US" dirty="0" smtClean="0"/>
              <a:t>Formal External Communication</a:t>
            </a:r>
          </a:p>
          <a:p>
            <a:pPr lvl="1"/>
            <a:r>
              <a:rPr lang="en-US" dirty="0" smtClean="0"/>
              <a:t>This requires planning, member involvement, and often financial commitment to utilize conventional external methods such as print, radio, and television media</a:t>
            </a:r>
          </a:p>
          <a:p>
            <a:pPr lvl="1"/>
            <a:r>
              <a:rPr lang="en-US" dirty="0" smtClean="0"/>
              <a:t>Your best bet to be printed or on the airwaves is to know someone in the media to assist in getting your information exposed to the public</a:t>
            </a:r>
          </a:p>
          <a:p>
            <a:pPr lvl="1"/>
            <a:r>
              <a:rPr lang="en-US" dirty="0" smtClean="0"/>
              <a:t>The less editing required in your news release increases the possibility of it being used by the media</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External Communication</a:t>
            </a:r>
            <a:endParaRPr lang="en-US" sz="4000" dirty="0"/>
          </a:p>
        </p:txBody>
      </p:sp>
      <p:sp>
        <p:nvSpPr>
          <p:cNvPr id="3" name="Content Placeholder 2"/>
          <p:cNvSpPr>
            <a:spLocks noGrp="1"/>
          </p:cNvSpPr>
          <p:nvPr>
            <p:ph idx="1"/>
          </p:nvPr>
        </p:nvSpPr>
        <p:spPr/>
        <p:txBody>
          <a:bodyPr/>
          <a:lstStyle/>
          <a:p>
            <a:r>
              <a:rPr lang="en-US" dirty="0" smtClean="0"/>
              <a:t>News Releases (cont.)</a:t>
            </a:r>
          </a:p>
          <a:p>
            <a:pPr lvl="1"/>
            <a:r>
              <a:rPr lang="en-US" dirty="0" smtClean="0"/>
              <a:t>Develop a news release form using accepted journalistic style and standards</a:t>
            </a:r>
          </a:p>
          <a:p>
            <a:pPr lvl="1"/>
            <a:r>
              <a:rPr lang="en-US" dirty="0" smtClean="0"/>
              <a:t>Doubling spacing your copy allows for editing notes</a:t>
            </a:r>
          </a:p>
          <a:p>
            <a:pPr lvl="1"/>
            <a:r>
              <a:rPr lang="en-US" dirty="0" smtClean="0"/>
              <a:t>Send news release in a timely manner for past and up-coming events</a:t>
            </a:r>
          </a:p>
          <a:p>
            <a:pPr lvl="1"/>
            <a:r>
              <a:rPr lang="en-US" dirty="0" smtClean="0"/>
              <a:t>Include photos with captions. Insure the subject is doing something and appears natural </a:t>
            </a:r>
            <a:r>
              <a:rPr lang="en-US" dirty="0" err="1" smtClean="0"/>
              <a:t>vs</a:t>
            </a:r>
            <a:r>
              <a:rPr lang="en-US" dirty="0" smtClean="0"/>
              <a:t> posed</a:t>
            </a:r>
          </a:p>
          <a:p>
            <a:pPr lvl="1"/>
            <a:r>
              <a:rPr lang="en-US" dirty="0" smtClean="0"/>
              <a:t>In addition to who, what, when, where, include why the event happen.</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t>Newsletter</a:t>
            </a:r>
            <a:endParaRPr lang="en-US" sz="5400" dirty="0"/>
          </a:p>
        </p:txBody>
      </p:sp>
      <p:sp>
        <p:nvSpPr>
          <p:cNvPr id="3" name="Text Placeholder 2"/>
          <p:cNvSpPr>
            <a:spLocks noGrp="1"/>
          </p:cNvSpPr>
          <p:nvPr>
            <p:ph type="body" idx="1"/>
          </p:nvPr>
        </p:nvSpPr>
        <p:spPr>
          <a:xfrm>
            <a:off x="530352" y="3581400"/>
            <a:ext cx="7772400" cy="2438400"/>
          </a:xfrm>
        </p:spPr>
        <p:txBody>
          <a:bodyPr>
            <a:normAutofit/>
          </a:bodyPr>
          <a:lstStyle/>
          <a:p>
            <a:pPr algn="ctr"/>
            <a:r>
              <a:rPr lang="en-US" sz="4000" dirty="0" smtClean="0"/>
              <a:t>External and Internal Communication</a:t>
            </a:r>
            <a:endParaRPr lang="en-US"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t>Newsletter</a:t>
            </a:r>
            <a:endParaRPr lang="en-US" sz="4400" dirty="0"/>
          </a:p>
        </p:txBody>
      </p:sp>
      <p:sp>
        <p:nvSpPr>
          <p:cNvPr id="3" name="Content Placeholder 2"/>
          <p:cNvSpPr>
            <a:spLocks noGrp="1"/>
          </p:cNvSpPr>
          <p:nvPr>
            <p:ph idx="1"/>
          </p:nvPr>
        </p:nvSpPr>
        <p:spPr/>
        <p:txBody>
          <a:bodyPr/>
          <a:lstStyle/>
          <a:p>
            <a:pPr>
              <a:buNone/>
            </a:pPr>
            <a:r>
              <a:rPr lang="en-US" dirty="0" smtClean="0">
                <a:solidFill>
                  <a:srgbClr val="FF0000"/>
                </a:solidFill>
              </a:rPr>
              <a:t>Preparing and sending a newsletter to all members offer many benefits, including giving non-active members the idea that they are “getting something” for their dues.</a:t>
            </a:r>
          </a:p>
          <a:p>
            <a:r>
              <a:rPr lang="en-US" dirty="0" smtClean="0">
                <a:solidFill>
                  <a:srgbClr val="FF0000"/>
                </a:solidFill>
              </a:rPr>
              <a:t>Newsletters offer the best opportunity to detail Lodge activities for your members. </a:t>
            </a:r>
          </a:p>
          <a:p>
            <a:r>
              <a:rPr lang="en-US" dirty="0" smtClean="0"/>
              <a:t>Insure articles are short and that graphics grab attention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How to Produce a Lodge Newsletter</a:t>
            </a:r>
            <a:endParaRPr lang="en-US" sz="4000" dirty="0"/>
          </a:p>
        </p:txBody>
      </p:sp>
      <p:sp>
        <p:nvSpPr>
          <p:cNvPr id="3" name="Content Placeholder 2"/>
          <p:cNvSpPr>
            <a:spLocks noGrp="1"/>
          </p:cNvSpPr>
          <p:nvPr>
            <p:ph idx="1"/>
          </p:nvPr>
        </p:nvSpPr>
        <p:spPr/>
        <p:txBody>
          <a:bodyPr/>
          <a:lstStyle/>
          <a:p>
            <a:r>
              <a:rPr lang="en-US" dirty="0" smtClean="0"/>
              <a:t>What do you want to accomplish?</a:t>
            </a:r>
          </a:p>
          <a:p>
            <a:pPr lvl="1"/>
            <a:r>
              <a:rPr lang="en-US" dirty="0" smtClean="0">
                <a:solidFill>
                  <a:srgbClr val="FF0000"/>
                </a:solidFill>
              </a:rPr>
              <a:t>Before producing a newsletter, determine what you want to accomplish for your Lodge</a:t>
            </a:r>
          </a:p>
          <a:p>
            <a:pPr lvl="1"/>
            <a:r>
              <a:rPr lang="en-US" dirty="0" smtClean="0"/>
              <a:t>Is it’s purpose to increase attendance</a:t>
            </a:r>
          </a:p>
          <a:p>
            <a:pPr lvl="1"/>
            <a:r>
              <a:rPr lang="en-US" dirty="0" smtClean="0"/>
              <a:t>Will you recap past activities to let members know what the Lodge has been doing?</a:t>
            </a:r>
          </a:p>
          <a:p>
            <a:pPr lvl="1"/>
            <a:r>
              <a:rPr lang="en-US" dirty="0" smtClean="0"/>
              <a:t>Is a goal Masonic education (officer duties, budget, etc.)?</a:t>
            </a:r>
          </a:p>
          <a:p>
            <a:pPr lvl="1"/>
            <a:r>
              <a:rPr lang="en-US" dirty="0" smtClean="0"/>
              <a:t>Do you want to provide a contact list for officers [KC: and committee members]?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How To Produce a Lodge Newsletter</a:t>
            </a:r>
            <a:endParaRPr lang="en-US" sz="4000" dirty="0"/>
          </a:p>
        </p:txBody>
      </p:sp>
      <p:sp>
        <p:nvSpPr>
          <p:cNvPr id="3" name="Content Placeholder 2"/>
          <p:cNvSpPr>
            <a:spLocks noGrp="1"/>
          </p:cNvSpPr>
          <p:nvPr>
            <p:ph idx="1"/>
          </p:nvPr>
        </p:nvSpPr>
        <p:spPr/>
        <p:txBody>
          <a:bodyPr/>
          <a:lstStyle/>
          <a:p>
            <a:r>
              <a:rPr lang="en-US" dirty="0" smtClean="0"/>
              <a:t>What do you want to accomplish (Cont.)?</a:t>
            </a:r>
          </a:p>
          <a:p>
            <a:r>
              <a:rPr lang="en-US" dirty="0" smtClean="0"/>
              <a:t>Is a goal, messages from the WM and other officers?</a:t>
            </a:r>
          </a:p>
          <a:p>
            <a:r>
              <a:rPr lang="en-US" dirty="0" smtClean="0"/>
              <a:t>Is part of your reason to recognize members?</a:t>
            </a:r>
          </a:p>
          <a:p>
            <a:r>
              <a:rPr lang="en-US" dirty="0" smtClean="0"/>
              <a:t>Do you want to reach all members?</a:t>
            </a:r>
          </a:p>
          <a:p>
            <a:r>
              <a:rPr lang="en-US" dirty="0" smtClean="0"/>
              <a:t>How often do you want it sent?</a:t>
            </a:r>
          </a:p>
          <a:p>
            <a:endParaRPr lang="en-US" dirty="0" smtClean="0"/>
          </a:p>
          <a:p>
            <a:r>
              <a:rPr lang="en-US" dirty="0" smtClean="0"/>
              <a:t>Do you want to cover all the above mentioned?</a:t>
            </a:r>
          </a:p>
          <a:p>
            <a:r>
              <a:rPr lang="en-US" dirty="0" smtClean="0">
                <a:solidFill>
                  <a:srgbClr val="FF0000"/>
                </a:solidFill>
              </a:rPr>
              <a:t>Write the goals you want to accomplish, and turn your goal ideas into articles for each issue.</a:t>
            </a:r>
            <a:endParaRPr lang="en-US"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400" dirty="0" smtClean="0"/>
              <a:t>What Appearance Do You Want Your Newsletter to Have?</a:t>
            </a:r>
            <a:endParaRPr lang="en-US" sz="4400" dirty="0"/>
          </a:p>
        </p:txBody>
      </p:sp>
      <p:sp>
        <p:nvSpPr>
          <p:cNvPr id="3" name="Content Placeholder 2"/>
          <p:cNvSpPr>
            <a:spLocks noGrp="1"/>
          </p:cNvSpPr>
          <p:nvPr>
            <p:ph idx="1"/>
          </p:nvPr>
        </p:nvSpPr>
        <p:spPr/>
        <p:txBody>
          <a:bodyPr/>
          <a:lstStyle/>
          <a:p>
            <a:r>
              <a:rPr lang="en-US" dirty="0" smtClean="0"/>
              <a:t>Communication of information to your readers is most important.</a:t>
            </a:r>
          </a:p>
          <a:p>
            <a:r>
              <a:rPr lang="en-US" dirty="0" smtClean="0"/>
              <a:t>An attractive newsletter will invite your members to read it [in detail].</a:t>
            </a:r>
          </a:p>
          <a:p>
            <a:r>
              <a:rPr lang="en-US" dirty="0" smtClean="0"/>
              <a:t>It can be a simple typed single sheet, or as elaborate as any newspaper.</a:t>
            </a:r>
          </a:p>
          <a:p>
            <a:r>
              <a:rPr lang="en-US" dirty="0" smtClean="0"/>
              <a:t>An attractive and appealing newsletter can be produced by a computer. Publishing software gives you flexibility of size, type, and columns.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What Appearance Do You Want Your Newsletter to Have?</a:t>
            </a:r>
            <a:endParaRPr lang="en-US" sz="4000" dirty="0"/>
          </a:p>
        </p:txBody>
      </p:sp>
      <p:sp>
        <p:nvSpPr>
          <p:cNvPr id="3" name="Content Placeholder 2"/>
          <p:cNvSpPr>
            <a:spLocks noGrp="1"/>
          </p:cNvSpPr>
          <p:nvPr>
            <p:ph idx="1"/>
          </p:nvPr>
        </p:nvSpPr>
        <p:spPr/>
        <p:txBody>
          <a:bodyPr/>
          <a:lstStyle/>
          <a:p>
            <a:r>
              <a:rPr lang="en-US" dirty="0" smtClean="0"/>
              <a:t>Use a local newspaper for style of headlines and copy as a lay out guide</a:t>
            </a:r>
          </a:p>
          <a:p>
            <a:r>
              <a:rPr lang="en-US" dirty="0" smtClean="0"/>
              <a:t>Naming your Newsletter: The name should say something about your Lodge, e.g. name &amp; number of Lodge, local attraction, names of various Masonic emblems.</a:t>
            </a:r>
          </a:p>
          <a:p>
            <a:r>
              <a:rPr lang="en-US" dirty="0" smtClean="0"/>
              <a:t>Photos and artwork bring attention to articles. Photos are difficult without professional printing. Masonic artwork and other clip art can be found on Web sites.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Will Your Newsletter Copy be Developed ?</a:t>
            </a:r>
            <a:endParaRPr lang="en-US" sz="4000" dirty="0"/>
          </a:p>
        </p:txBody>
      </p:sp>
      <p:sp>
        <p:nvSpPr>
          <p:cNvPr id="3" name="Content Placeholder 2"/>
          <p:cNvSpPr>
            <a:spLocks noGrp="1"/>
          </p:cNvSpPr>
          <p:nvPr>
            <p:ph idx="1"/>
          </p:nvPr>
        </p:nvSpPr>
        <p:spPr/>
        <p:txBody>
          <a:bodyPr/>
          <a:lstStyle/>
          <a:p>
            <a:r>
              <a:rPr lang="en-US" dirty="0" smtClean="0"/>
              <a:t>Will you use one person or several to provide copy?</a:t>
            </a:r>
          </a:p>
          <a:p>
            <a:r>
              <a:rPr lang="en-US" dirty="0" smtClean="0"/>
              <a:t>What role will the WM provide in development? The WM should provide strong direction in content according to the goals of the publication.</a:t>
            </a:r>
          </a:p>
          <a:p>
            <a:r>
              <a:rPr lang="en-US" dirty="0" smtClean="0"/>
              <a:t>Complete copy in time for regular distribution.</a:t>
            </a:r>
          </a:p>
          <a:p>
            <a:r>
              <a:rPr lang="en-US" dirty="0" smtClean="0"/>
              <a:t>Lodge newsletters encourage membership involvement by informing members of upcoming meetings and activities</a:t>
            </a:r>
          </a:p>
          <a:p>
            <a:r>
              <a:rPr lang="en-US" dirty="0" smtClean="0"/>
              <a:t>Masonic education articles remind members of the reasons they remain members.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14600"/>
          </a:xfrm>
        </p:spPr>
        <p:txBody>
          <a:bodyPr>
            <a:normAutofit/>
          </a:bodyPr>
          <a:lstStyle/>
          <a:p>
            <a:pPr algn="ctr"/>
            <a:r>
              <a:rPr lang="en-US" sz="3600" dirty="0" smtClean="0">
                <a:solidFill>
                  <a:schemeClr val="tx2"/>
                </a:solidFill>
              </a:rPr>
              <a:t>BLUE LODGE</a:t>
            </a:r>
            <a:br>
              <a:rPr lang="en-US" sz="3600" dirty="0" smtClean="0">
                <a:solidFill>
                  <a:schemeClr val="tx2"/>
                </a:solidFill>
              </a:rPr>
            </a:br>
            <a:r>
              <a:rPr lang="en-US" sz="3600" dirty="0" smtClean="0">
                <a:solidFill>
                  <a:schemeClr val="tx2"/>
                </a:solidFill>
              </a:rPr>
              <a:t>OFFICER PREPAREDEDNESS  TRAINING PROGRAM</a:t>
            </a:r>
            <a:br>
              <a:rPr lang="en-US" sz="3600" dirty="0" smtClean="0">
                <a:solidFill>
                  <a:schemeClr val="tx2"/>
                </a:solidFill>
              </a:rPr>
            </a:br>
            <a:endParaRPr lang="en-US" sz="3600" dirty="0"/>
          </a:p>
        </p:txBody>
      </p:sp>
      <p:sp>
        <p:nvSpPr>
          <p:cNvPr id="3" name="Subtitle 2"/>
          <p:cNvSpPr>
            <a:spLocks noGrp="1"/>
          </p:cNvSpPr>
          <p:nvPr>
            <p:ph type="subTitle" idx="1"/>
          </p:nvPr>
        </p:nvSpPr>
        <p:spPr>
          <a:xfrm>
            <a:off x="1371600" y="2895600"/>
            <a:ext cx="6400800" cy="3581400"/>
          </a:xfrm>
        </p:spPr>
        <p:txBody>
          <a:bodyPr>
            <a:normAutofit/>
          </a:bodyPr>
          <a:lstStyle/>
          <a:p>
            <a:pPr algn="ctr"/>
            <a:r>
              <a:rPr lang="en-US" sz="2800" dirty="0" smtClean="0"/>
              <a:t>Prepared by Bro. K. A. Carpenter, 		</a:t>
            </a:r>
          </a:p>
          <a:p>
            <a:pPr algn="ctr"/>
            <a:r>
              <a:rPr lang="en-US" sz="2800" dirty="0" smtClean="0"/>
              <a:t>    For the Committee on Education and Public Relations, Grand Lodge of Alabama</a:t>
            </a:r>
          </a:p>
          <a:p>
            <a:pPr algn="ctr"/>
            <a:r>
              <a:rPr lang="en-US" sz="2800" dirty="0" smtClean="0"/>
              <a:t>2014</a:t>
            </a:r>
          </a:p>
          <a:p>
            <a:endParaRPr lang="en-US" sz="2800" dirty="0" smtClean="0"/>
          </a:p>
          <a:p>
            <a:endParaRPr lang="en-US"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t>How Will Your Newsletter Copy be Developed ?</a:t>
            </a:r>
            <a:endParaRPr lang="en-US" sz="4000" dirty="0"/>
          </a:p>
        </p:txBody>
      </p:sp>
      <p:sp>
        <p:nvSpPr>
          <p:cNvPr id="3" name="Content Placeholder 2"/>
          <p:cNvSpPr>
            <a:spLocks noGrp="1"/>
          </p:cNvSpPr>
          <p:nvPr>
            <p:ph idx="1"/>
          </p:nvPr>
        </p:nvSpPr>
        <p:spPr/>
        <p:txBody>
          <a:bodyPr/>
          <a:lstStyle/>
          <a:p>
            <a:r>
              <a:rPr lang="en-US" sz="2400" dirty="0" smtClean="0"/>
              <a:t>Newsletters should provide contact info of officers, [committee members], and information of Grand Lodge programs.</a:t>
            </a:r>
          </a:p>
          <a:p>
            <a:r>
              <a:rPr lang="en-US" sz="2400" dirty="0" smtClean="0"/>
              <a:t>Summarize the work of committees showing the involvement of your members, and that the Lodge is active.</a:t>
            </a:r>
          </a:p>
          <a:p>
            <a:r>
              <a:rPr lang="en-US" sz="2400" dirty="0" smtClean="0"/>
              <a:t>Recognize your members: birthdays and Masonic dates of Brothers; profile members and their families (particularly new members)</a:t>
            </a:r>
          </a:p>
          <a:p>
            <a:r>
              <a:rPr lang="en-US" sz="2400" dirty="0" smtClean="0"/>
              <a:t>Provide sickness and distress info</a:t>
            </a:r>
          </a:p>
          <a:p>
            <a:r>
              <a:rPr lang="en-US" sz="2400" dirty="0" smtClean="0"/>
              <a:t>Report activities of </a:t>
            </a:r>
            <a:r>
              <a:rPr lang="en-US" sz="2400" dirty="0" smtClean="0"/>
              <a:t>appendant</a:t>
            </a:r>
            <a:r>
              <a:rPr lang="en-US" sz="2400" dirty="0" smtClean="0"/>
              <a:t> bodies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Will Your Newsletter Copy be Developed ?</a:t>
            </a:r>
            <a:endParaRPr lang="en-US" sz="4000" dirty="0"/>
          </a:p>
        </p:txBody>
      </p:sp>
      <p:sp>
        <p:nvSpPr>
          <p:cNvPr id="3" name="Content Placeholder 2"/>
          <p:cNvSpPr>
            <a:spLocks noGrp="1"/>
          </p:cNvSpPr>
          <p:nvPr>
            <p:ph idx="1"/>
          </p:nvPr>
        </p:nvSpPr>
        <p:spPr/>
        <p:txBody>
          <a:bodyPr/>
          <a:lstStyle/>
          <a:p>
            <a:r>
              <a:rPr lang="en-US" dirty="0" smtClean="0"/>
              <a:t>Articles to Consider:</a:t>
            </a:r>
          </a:p>
          <a:p>
            <a:pPr lvl="1"/>
            <a:r>
              <a:rPr lang="en-US" dirty="0" smtClean="0"/>
              <a:t>Calendar of upcoming events and activities, Masonic education, Contact info of Lodge officers, Grand Lodge programs, Lodge committee activities, Masonic or natural birthdays, Messages from at least one elected officer, Sickness &amp; distress, Profiles of members and their families, </a:t>
            </a:r>
            <a:r>
              <a:rPr lang="en-US" dirty="0" err="1" smtClean="0"/>
              <a:t>Appendant</a:t>
            </a:r>
            <a:r>
              <a:rPr lang="en-US" dirty="0" smtClean="0"/>
              <a:t> bodies information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Frequency of Distribution</a:t>
            </a:r>
            <a:endParaRPr lang="en-US" sz="4000" dirty="0"/>
          </a:p>
        </p:txBody>
      </p:sp>
      <p:sp>
        <p:nvSpPr>
          <p:cNvPr id="3" name="Content Placeholder 2"/>
          <p:cNvSpPr>
            <a:spLocks noGrp="1"/>
          </p:cNvSpPr>
          <p:nvPr>
            <p:ph idx="1"/>
          </p:nvPr>
        </p:nvSpPr>
        <p:spPr/>
        <p:txBody>
          <a:bodyPr/>
          <a:lstStyle/>
          <a:p>
            <a:r>
              <a:rPr lang="en-US" dirty="0" smtClean="0"/>
              <a:t>The more frequently you communicate with your members, the more likely they will be to respond to activities ,and increase their interest in the Lodge.</a:t>
            </a:r>
          </a:p>
          <a:p>
            <a:r>
              <a:rPr lang="en-US" dirty="0" smtClean="0"/>
              <a:t>Once a month distribution is ideal. Additional time between communications brings the risk of members forgetting information, and may require your articles to contain more and interesting information to make a desired impression.</a:t>
            </a:r>
          </a:p>
          <a:p>
            <a:r>
              <a:rPr lang="en-US" dirty="0" smtClean="0"/>
              <a:t>Consistency in distribution on a certain date will build expectation for its arrival among your members.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Who Should Edit the Newsletter? </a:t>
            </a:r>
            <a:endParaRPr lang="en-US" sz="4000" dirty="0"/>
          </a:p>
        </p:txBody>
      </p:sp>
      <p:sp>
        <p:nvSpPr>
          <p:cNvPr id="3" name="Content Placeholder 2"/>
          <p:cNvSpPr>
            <a:spLocks noGrp="1"/>
          </p:cNvSpPr>
          <p:nvPr>
            <p:ph idx="1"/>
          </p:nvPr>
        </p:nvSpPr>
        <p:spPr/>
        <p:txBody>
          <a:bodyPr/>
          <a:lstStyle/>
          <a:p>
            <a:r>
              <a:rPr lang="en-US" dirty="0" smtClean="0"/>
              <a:t>Select an editor who had command of the English language, and who may [have experience] with newspapers or newsletters, or who can [manage] a computer.</a:t>
            </a:r>
          </a:p>
          <a:p>
            <a:r>
              <a:rPr lang="en-US" dirty="0" smtClean="0"/>
              <a:t>Appointing an assistant editor or reporters who are good at completing assignments on time, and who write well is advisable.</a:t>
            </a:r>
          </a:p>
          <a:p>
            <a:r>
              <a:rPr lang="en-US" dirty="0" smtClean="0"/>
              <a:t>Having the WM or another Brother  review copy for errors is a good idea.</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To Whom Should the Newsletter be Sent? </a:t>
            </a:r>
            <a:endParaRPr lang="en-US" sz="4000" dirty="0"/>
          </a:p>
        </p:txBody>
      </p:sp>
      <p:sp>
        <p:nvSpPr>
          <p:cNvPr id="3" name="Content Placeholder 2"/>
          <p:cNvSpPr>
            <a:spLocks noGrp="1"/>
          </p:cNvSpPr>
          <p:nvPr>
            <p:ph idx="1"/>
          </p:nvPr>
        </p:nvSpPr>
        <p:spPr/>
        <p:txBody>
          <a:bodyPr/>
          <a:lstStyle/>
          <a:p>
            <a:r>
              <a:rPr lang="en-US" dirty="0" smtClean="0"/>
              <a:t>It is advisable to send your newsletter to all members, near and far.</a:t>
            </a:r>
          </a:p>
          <a:p>
            <a:r>
              <a:rPr lang="en-US" dirty="0" smtClean="0"/>
              <a:t>Every member pays dues, and is entitled to know what his Lodge is doing.</a:t>
            </a:r>
          </a:p>
          <a:p>
            <a:r>
              <a:rPr lang="en-US" dirty="0" smtClean="0"/>
              <a:t>Feeling they are getting something in return for their dues, regular newsletter communication may help limit suspension for non-payment of dues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Should the Newsletter be Distributed? </a:t>
            </a:r>
            <a:endParaRPr lang="en-US" sz="4000" dirty="0"/>
          </a:p>
        </p:txBody>
      </p:sp>
      <p:sp>
        <p:nvSpPr>
          <p:cNvPr id="3" name="Content Placeholder 2"/>
          <p:cNvSpPr>
            <a:spLocks noGrp="1"/>
          </p:cNvSpPr>
          <p:nvPr>
            <p:ph idx="1"/>
          </p:nvPr>
        </p:nvSpPr>
        <p:spPr/>
        <p:txBody>
          <a:bodyPr/>
          <a:lstStyle/>
          <a:p>
            <a:r>
              <a:rPr lang="en-US" dirty="0" smtClean="0"/>
              <a:t>E-mailing saves money.</a:t>
            </a:r>
          </a:p>
          <a:p>
            <a:r>
              <a:rPr lang="en-US" dirty="0" smtClean="0"/>
              <a:t>E-mail communication is an excellent way to distribute your newsletter to those comfortable with the computer.</a:t>
            </a:r>
          </a:p>
          <a:p>
            <a:r>
              <a:rPr lang="en-US" dirty="0" smtClean="0"/>
              <a:t>Send a paper copy to all other members</a:t>
            </a:r>
          </a:p>
          <a:p>
            <a:r>
              <a:rPr lang="en-US" dirty="0" smtClean="0"/>
              <a:t>[KC: Some members want a paper copy for better readability, reading convenience, as a hand-held reference, and to archive the newsletter]</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5400" dirty="0" smtClean="0"/>
              <a:t>The Trestle Board</a:t>
            </a:r>
            <a:endParaRPr lang="en-US" sz="5400" dirty="0"/>
          </a:p>
        </p:txBody>
      </p:sp>
      <p:sp>
        <p:nvSpPr>
          <p:cNvPr id="3" name="Text Placeholder 2"/>
          <p:cNvSpPr>
            <a:spLocks noGrp="1"/>
          </p:cNvSpPr>
          <p:nvPr>
            <p:ph type="body" idx="1"/>
          </p:nvPr>
        </p:nvSpPr>
        <p:spPr>
          <a:xfrm>
            <a:off x="530352" y="3276600"/>
            <a:ext cx="7772400" cy="937776"/>
          </a:xfrm>
        </p:spPr>
        <p:txBody>
          <a:bodyPr>
            <a:normAutofit fontScale="92500" lnSpcReduction="20000"/>
          </a:bodyPr>
          <a:lstStyle/>
          <a:p>
            <a:pPr algn="ctr"/>
            <a:r>
              <a:rPr lang="en-US" sz="3600" dirty="0" smtClean="0"/>
              <a:t>How to Make Your Trestle Board Interesting</a:t>
            </a:r>
            <a:endParaRPr lang="en-US" sz="3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To Make Your Trestle Board Interesting</a:t>
            </a:r>
            <a:endParaRPr lang="en-US" sz="4000" dirty="0"/>
          </a:p>
        </p:txBody>
      </p:sp>
      <p:sp>
        <p:nvSpPr>
          <p:cNvPr id="3" name="Content Placeholder 2"/>
          <p:cNvSpPr>
            <a:spLocks noGrp="1"/>
          </p:cNvSpPr>
          <p:nvPr>
            <p:ph idx="1"/>
          </p:nvPr>
        </p:nvSpPr>
        <p:spPr/>
        <p:txBody>
          <a:bodyPr/>
          <a:lstStyle/>
          <a:p>
            <a:r>
              <a:rPr lang="en-US" dirty="0" smtClean="0"/>
              <a:t>Trestle boards are the essential communication tool of the Master and the Lodge</a:t>
            </a:r>
          </a:p>
          <a:p>
            <a:r>
              <a:rPr lang="en-US" dirty="0" smtClean="0"/>
              <a:t>It covers 100% of the membership; those active or inactive, housebound, or those with driving limitations</a:t>
            </a:r>
          </a:p>
          <a:p>
            <a:r>
              <a:rPr lang="en-US" dirty="0" smtClean="0"/>
              <a:t>For many members it is the ONLY contact with their Lodge, giving them a sense of knowing the active members by reading about them this publication</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To Make Your Trestle Board Interesting</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The Trestle Board projects your Lodge’s image to its members, and to non-members who may pick up a copy.</a:t>
            </a:r>
          </a:p>
          <a:p>
            <a:r>
              <a:rPr lang="en-US" dirty="0" smtClean="0"/>
              <a:t>The impression to members and non-members can be favorable or non-favorable depending on its overall appearance and how well it is written.</a:t>
            </a:r>
          </a:p>
          <a:p>
            <a:r>
              <a:rPr lang="en-US" dirty="0" smtClean="0"/>
              <a:t>Take a critical look at your present trestle board. Is it too big or too small? A larger size allows larger print for easier reading.</a:t>
            </a:r>
          </a:p>
          <a:p>
            <a:r>
              <a:rPr lang="en-US" dirty="0" smtClean="0"/>
              <a:t>Photos are expensive and difficult to print, but are worth a thousand words. </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To Make Your Trestle Board Interesting</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Ideas for Trestle Board Articles</a:t>
            </a:r>
          </a:p>
          <a:p>
            <a:pPr lvl="1"/>
            <a:r>
              <a:rPr lang="en-US" dirty="0" smtClean="0"/>
              <a:t>Review your previous articles and articles from other Lodges for ideas. </a:t>
            </a:r>
          </a:p>
          <a:p>
            <a:pPr lvl="1"/>
            <a:r>
              <a:rPr lang="en-US" dirty="0" smtClean="0"/>
              <a:t>Publications of </a:t>
            </a:r>
            <a:r>
              <a:rPr lang="en-US" dirty="0" err="1" smtClean="0"/>
              <a:t>Appendant</a:t>
            </a:r>
            <a:r>
              <a:rPr lang="en-US" dirty="0" smtClean="0"/>
              <a:t> Bodies (Scottish Rite Journal, York Rite’s Knight Templar, etc.) provide such ideas.</a:t>
            </a:r>
          </a:p>
          <a:p>
            <a:pPr lvl="1"/>
            <a:r>
              <a:rPr lang="en-US" dirty="0" smtClean="0"/>
              <a:t>Find articles from Research Lodges, books on Masonry, or from the personal library of your members for ideas.</a:t>
            </a:r>
          </a:p>
          <a:p>
            <a:pPr lvl="1"/>
            <a:r>
              <a:rPr lang="en-US" dirty="0" smtClean="0"/>
              <a:t>In using published items for the basis of your articles, use your own words. If you quote articles or parts of one you will need permission from the author  and/or publisher</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dirty="0" smtClean="0"/>
              <a:t>Communication: Newsletter / Trestle Board</a:t>
            </a:r>
            <a:endParaRPr lang="en-US" sz="5400" dirty="0"/>
          </a:p>
        </p:txBody>
      </p:sp>
      <p:sp>
        <p:nvSpPr>
          <p:cNvPr id="3" name="Subtitle 2"/>
          <p:cNvSpPr>
            <a:spLocks noGrp="1"/>
          </p:cNvSpPr>
          <p:nvPr>
            <p:ph type="subTitle" idx="1"/>
          </p:nvPr>
        </p:nvSpPr>
        <p:spPr/>
        <p:txBody>
          <a:bodyPr/>
          <a:lstStyle/>
          <a:p>
            <a:pPr algn="l"/>
            <a:endParaRPr lang="en-US" dirty="0" smtClean="0"/>
          </a:p>
          <a:p>
            <a:pPr algn="l"/>
            <a:r>
              <a:rPr lang="en-US" dirty="0" smtClean="0"/>
              <a:t>Source: Masonic  Leadership Training Manual, Grand Lodge of Florida. Pgs. 107-109, 194-198</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How To Make Your Trestle Board Interesting</a:t>
            </a:r>
            <a:endParaRPr lang="en-US" sz="4000" dirty="0"/>
          </a:p>
        </p:txBody>
      </p:sp>
      <p:sp>
        <p:nvSpPr>
          <p:cNvPr id="3" name="Content Placeholder 2"/>
          <p:cNvSpPr>
            <a:spLocks noGrp="1"/>
          </p:cNvSpPr>
          <p:nvPr>
            <p:ph idx="1"/>
          </p:nvPr>
        </p:nvSpPr>
        <p:spPr/>
        <p:txBody>
          <a:bodyPr/>
          <a:lstStyle/>
          <a:p>
            <a:r>
              <a:rPr lang="en-US" dirty="0" smtClean="0"/>
              <a:t>Collect your ideas early, gathering two or three times the quantity you will actually use, and select from the best available</a:t>
            </a:r>
          </a:p>
          <a:p>
            <a:r>
              <a:rPr lang="en-US" dirty="0" smtClean="0"/>
              <a:t>Ask the Craft to submit articles</a:t>
            </a:r>
          </a:p>
          <a:p>
            <a:r>
              <a:rPr lang="en-US" dirty="0" smtClean="0"/>
              <a:t>Create a communications committee to manage the trestle board, news letters, etc.</a:t>
            </a:r>
          </a:p>
          <a:p>
            <a:r>
              <a:rPr lang="en-US" dirty="0" smtClean="0"/>
              <a:t>Use monthly theme articles (Washington’s birthday, Lodge founder’s day, Why does the WM wear a hat?, Where did the phrase “Meet me on the level” originate?)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smtClean="0"/>
              <a:t>How To Make Your Trestle Board Interesting</a:t>
            </a:r>
            <a:endParaRPr lang="en-US" sz="4000" dirty="0"/>
          </a:p>
        </p:txBody>
      </p:sp>
      <p:sp>
        <p:nvSpPr>
          <p:cNvPr id="3" name="Content Placeholder 2"/>
          <p:cNvSpPr>
            <a:spLocks noGrp="1"/>
          </p:cNvSpPr>
          <p:nvPr>
            <p:ph idx="1"/>
          </p:nvPr>
        </p:nvSpPr>
        <p:spPr/>
        <p:txBody>
          <a:bodyPr/>
          <a:lstStyle/>
          <a:p>
            <a:r>
              <a:rPr lang="en-US" dirty="0" smtClean="0"/>
              <a:t>Getting Organized:</a:t>
            </a:r>
          </a:p>
          <a:p>
            <a:pPr lvl="1"/>
            <a:r>
              <a:rPr lang="en-US" dirty="0" smtClean="0"/>
              <a:t>Use 3x5 cards for article notes, especially during Mason activities, for later reference</a:t>
            </a:r>
          </a:p>
          <a:p>
            <a:pPr lvl="1"/>
            <a:r>
              <a:rPr lang="en-US" dirty="0" smtClean="0"/>
              <a:t>Sort collective articles into monthly files</a:t>
            </a:r>
          </a:p>
          <a:p>
            <a:pPr lvl="1"/>
            <a:r>
              <a:rPr lang="en-US" dirty="0" smtClean="0"/>
              <a:t>Pass files to junior officers for their consideration as WM</a:t>
            </a:r>
          </a:p>
          <a:p>
            <a:pPr lvl="1"/>
            <a:r>
              <a:rPr lang="en-US" dirty="0" smtClean="0"/>
              <a:t>The WM must write his own message as an obligation to his Lodge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828800"/>
          </a:xfrm>
        </p:spPr>
        <p:txBody>
          <a:bodyPr>
            <a:normAutofit/>
          </a:bodyPr>
          <a:lstStyle/>
          <a:p>
            <a:pPr algn="ctr"/>
            <a:r>
              <a:rPr lang="en-US" sz="4400" dirty="0" smtClean="0"/>
              <a:t>Internal Communication</a:t>
            </a:r>
            <a:endParaRPr lang="en-US" sz="4400" dirty="0"/>
          </a:p>
        </p:txBody>
      </p:sp>
      <p:sp>
        <p:nvSpPr>
          <p:cNvPr id="3" name="Subtitle 2"/>
          <p:cNvSpPr>
            <a:spLocks noGrp="1"/>
          </p:cNvSpPr>
          <p:nvPr>
            <p:ph type="subTitle" idx="1"/>
          </p:nvPr>
        </p:nvSpPr>
        <p:spPr/>
        <p:txBody>
          <a:bodyPr/>
          <a:lstStyle/>
          <a:p>
            <a:pPr algn="ctr"/>
            <a:r>
              <a:rPr lang="en-US" dirty="0" smtClean="0"/>
              <a:t>Communication vehicles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Internal Communication</a:t>
            </a:r>
            <a:endParaRPr lang="en-US" sz="4000" dirty="0"/>
          </a:p>
        </p:txBody>
      </p:sp>
      <p:sp>
        <p:nvSpPr>
          <p:cNvPr id="3" name="Content Placeholder 2"/>
          <p:cNvSpPr>
            <a:spLocks noGrp="1"/>
          </p:cNvSpPr>
          <p:nvPr>
            <p:ph idx="1"/>
          </p:nvPr>
        </p:nvSpPr>
        <p:spPr/>
        <p:txBody>
          <a:bodyPr/>
          <a:lstStyle/>
          <a:p>
            <a:r>
              <a:rPr lang="en-US" dirty="0" smtClean="0"/>
              <a:t>Internal communication creates an informed membership and encourages participation in Lodge meetings and activities</a:t>
            </a:r>
          </a:p>
          <a:p>
            <a:r>
              <a:rPr lang="en-US" dirty="0" smtClean="0"/>
              <a:t>One of the worst things for a Master to hear is that a Brother intended to be at an event, but could not find event information, or that he forgot about it.</a:t>
            </a:r>
          </a:p>
          <a:p>
            <a:r>
              <a:rPr lang="en-US" dirty="0" smtClean="0"/>
              <a:t>Take advantage of every opportunity to inform or remind members about future activities</a:t>
            </a:r>
          </a:p>
          <a:p>
            <a:r>
              <a:rPr lang="en-US" dirty="0" smtClean="0"/>
              <a:t>Hand out the Lodge schedule at the times of the greatest attendance such as Officer Installation day.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Internal Communication</a:t>
            </a:r>
            <a:endParaRPr lang="en-US" sz="4000" dirty="0"/>
          </a:p>
        </p:txBody>
      </p:sp>
      <p:sp>
        <p:nvSpPr>
          <p:cNvPr id="3" name="Content Placeholder 2"/>
          <p:cNvSpPr>
            <a:spLocks noGrp="1"/>
          </p:cNvSpPr>
          <p:nvPr>
            <p:ph idx="1"/>
          </p:nvPr>
        </p:nvSpPr>
        <p:spPr/>
        <p:txBody>
          <a:bodyPr/>
          <a:lstStyle/>
          <a:p>
            <a:r>
              <a:rPr lang="en-US" dirty="0" smtClean="0"/>
              <a:t>Communication vehicles that may help inform your members:</a:t>
            </a:r>
          </a:p>
          <a:p>
            <a:pPr lvl="1"/>
            <a:r>
              <a:rPr lang="en-US" dirty="0" smtClean="0"/>
              <a:t>Lodge newsletter,  E-Mails, Calling Committee, web-site, Postcards, Handouts, Invitations, Bulletin Boards, Community Calendars</a:t>
            </a:r>
          </a:p>
          <a:p>
            <a:pPr lvl="1"/>
            <a:r>
              <a:rPr lang="en-US" dirty="0" smtClean="0"/>
              <a:t>Improve Lodge communications: For easy updating of personal information, input member records into a computer (name, address, phone, occupation, employer, wife’s name, birth date, date Raised,</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Internal Communication</a:t>
            </a:r>
            <a:endParaRPr lang="en-US" sz="4000" dirty="0"/>
          </a:p>
        </p:txBody>
      </p:sp>
      <p:sp>
        <p:nvSpPr>
          <p:cNvPr id="3" name="Content Placeholder 2"/>
          <p:cNvSpPr>
            <a:spLocks noGrp="1"/>
          </p:cNvSpPr>
          <p:nvPr>
            <p:ph idx="1"/>
          </p:nvPr>
        </p:nvSpPr>
        <p:spPr/>
        <p:txBody>
          <a:bodyPr/>
          <a:lstStyle/>
          <a:p>
            <a:r>
              <a:rPr lang="en-US" dirty="0" smtClean="0"/>
              <a:t>Members respond to a personal invitation.</a:t>
            </a:r>
          </a:p>
          <a:p>
            <a:r>
              <a:rPr lang="en-US" dirty="0" smtClean="0"/>
              <a:t>Ask for members who may be designers, graphic artists, or desktop publishing masters to review all Lodge communications for their recommendations.</a:t>
            </a:r>
          </a:p>
          <a:p>
            <a:r>
              <a:rPr lang="en-US" dirty="0" smtClean="0"/>
              <a:t>Spruce-up your existing publication and communication to your members</a:t>
            </a:r>
          </a:p>
          <a:p>
            <a:r>
              <a:rPr lang="en-US" dirty="0" smtClean="0"/>
              <a:t>Consider at least a quarterly supplemental publication mailed to members</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800" dirty="0" smtClean="0"/>
              <a:t>Web Site Communication</a:t>
            </a:r>
            <a:endParaRPr lang="en-US" sz="4800" dirty="0"/>
          </a:p>
        </p:txBody>
      </p:sp>
      <p:sp>
        <p:nvSpPr>
          <p:cNvPr id="3" name="Subtitle 2"/>
          <p:cNvSpPr>
            <a:spLocks noGrp="1"/>
          </p:cNvSpPr>
          <p:nvPr>
            <p:ph type="subTitle" idx="1"/>
          </p:nvPr>
        </p:nvSpPr>
        <p:spPr/>
        <p:txBody>
          <a:bodyPr/>
          <a:lstStyle/>
          <a:p>
            <a:pPr algn="ctr"/>
            <a:r>
              <a:rPr lang="en-US" dirty="0" smtClean="0"/>
              <a:t>External and Internal Communication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Web Sites</a:t>
            </a:r>
            <a:endParaRPr lang="en-US" sz="4000" dirty="0"/>
          </a:p>
        </p:txBody>
      </p:sp>
      <p:sp>
        <p:nvSpPr>
          <p:cNvPr id="3" name="Content Placeholder 2"/>
          <p:cNvSpPr>
            <a:spLocks noGrp="1"/>
          </p:cNvSpPr>
          <p:nvPr>
            <p:ph idx="1"/>
          </p:nvPr>
        </p:nvSpPr>
        <p:spPr/>
        <p:txBody>
          <a:bodyPr>
            <a:normAutofit fontScale="92500" lnSpcReduction="10000"/>
          </a:bodyPr>
          <a:lstStyle/>
          <a:p>
            <a:r>
              <a:rPr lang="en-US" dirty="0" smtClean="0"/>
              <a:t>A</a:t>
            </a:r>
            <a:r>
              <a:rPr lang="en-US" dirty="0" smtClean="0"/>
              <a:t> Lodge web site is an outstanding method of external communication</a:t>
            </a:r>
          </a:p>
          <a:p>
            <a:r>
              <a:rPr lang="en-US" dirty="0" smtClean="0"/>
              <a:t>Remember that although your web site may be intended for your membership only, the World Wide Web is available to anyone at any time</a:t>
            </a:r>
          </a:p>
          <a:p>
            <a:r>
              <a:rPr lang="en-US" dirty="0" smtClean="0"/>
              <a:t>Your web site must conform with the regulations of the Grand Lodge</a:t>
            </a:r>
          </a:p>
          <a:p>
            <a:r>
              <a:rPr lang="en-US" dirty="0" smtClean="0"/>
              <a:t>Lodge web site info must be accurate and up-to-dates regarding officer contact info,</a:t>
            </a:r>
          </a:p>
          <a:p>
            <a:r>
              <a:rPr lang="en-US" dirty="0" smtClean="0"/>
              <a:t>You may wish to include your Lodge history, past masters, contact info, WM message, and upcoming events.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Communication</a:t>
            </a:r>
            <a:endParaRPr lang="en-US" sz="4000" dirty="0"/>
          </a:p>
        </p:txBody>
      </p:sp>
      <p:sp>
        <p:nvSpPr>
          <p:cNvPr id="3" name="Content Placeholder 2"/>
          <p:cNvSpPr>
            <a:spLocks noGrp="1"/>
          </p:cNvSpPr>
          <p:nvPr>
            <p:ph idx="1"/>
          </p:nvPr>
        </p:nvSpPr>
        <p:spPr/>
        <p:txBody>
          <a:bodyPr/>
          <a:lstStyle/>
          <a:p>
            <a:r>
              <a:rPr lang="en-US" dirty="0" smtClean="0"/>
              <a:t>How does the public perceive your Lodge and Masons in your community?</a:t>
            </a:r>
          </a:p>
          <a:p>
            <a:r>
              <a:rPr lang="en-US" dirty="0" smtClean="0"/>
              <a:t>How do your own members perceive your Lodge?</a:t>
            </a:r>
          </a:p>
          <a:p>
            <a:r>
              <a:rPr lang="en-US" dirty="0" smtClean="0"/>
              <a:t>A lack of Lodge communication contributes to a lack of understanding about Masonry, and declining membership.</a:t>
            </a:r>
          </a:p>
          <a:p>
            <a:r>
              <a:rPr lang="en-US" dirty="0" smtClean="0"/>
              <a:t>Little or no communication leaves Brothers questioning why they pay their dues.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Communication</a:t>
            </a:r>
            <a:endParaRPr lang="en-US" sz="4000" dirty="0"/>
          </a:p>
        </p:txBody>
      </p:sp>
      <p:sp>
        <p:nvSpPr>
          <p:cNvPr id="3" name="Content Placeholder 2"/>
          <p:cNvSpPr>
            <a:spLocks noGrp="1"/>
          </p:cNvSpPr>
          <p:nvPr>
            <p:ph idx="1"/>
          </p:nvPr>
        </p:nvSpPr>
        <p:spPr/>
        <p:txBody>
          <a:bodyPr>
            <a:normAutofit fontScale="92500" lnSpcReduction="20000"/>
          </a:bodyPr>
          <a:lstStyle/>
          <a:p>
            <a:r>
              <a:rPr lang="en-US" dirty="0" smtClean="0"/>
              <a:t>The public may be aware of the sign on your Lodge with its peculiar symbols, or have witnessed a Masonic funeral, but they have no understanding of Masonry.</a:t>
            </a:r>
          </a:p>
          <a:p>
            <a:r>
              <a:rPr lang="en-US" dirty="0" smtClean="0"/>
              <a:t>Their perception of Masonry may be based on inaccurate and misleading information, innuendo and rumor.</a:t>
            </a:r>
          </a:p>
          <a:p>
            <a:r>
              <a:rPr lang="en-US" dirty="0" smtClean="0"/>
              <a:t>Perception becomes a reality for our members and for the public</a:t>
            </a:r>
          </a:p>
          <a:p>
            <a:r>
              <a:rPr lang="en-US" dirty="0" smtClean="0"/>
              <a:t>The lack of communication with inactive members may cause them to view the Lodge as staid, not caring, and not relevant, questioning why they remain members.</a:t>
            </a:r>
          </a:p>
          <a:p>
            <a:r>
              <a:rPr lang="en-US" dirty="0" smtClean="0"/>
              <a:t>The gap of understanding about who Masons are, and what the Lodge does may be  attributable to the lack of communication from your Lodge.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smtClean="0"/>
              <a:t>Communication</a:t>
            </a:r>
            <a:endParaRPr lang="en-US" sz="4800" dirty="0"/>
          </a:p>
        </p:txBody>
      </p:sp>
      <p:sp>
        <p:nvSpPr>
          <p:cNvPr id="3" name="Content Placeholder 2"/>
          <p:cNvSpPr>
            <a:spLocks noGrp="1"/>
          </p:cNvSpPr>
          <p:nvPr>
            <p:ph idx="1"/>
          </p:nvPr>
        </p:nvSpPr>
        <p:spPr/>
        <p:txBody>
          <a:bodyPr>
            <a:normAutofit lnSpcReduction="10000"/>
          </a:bodyPr>
          <a:lstStyle/>
          <a:p>
            <a:r>
              <a:rPr lang="en-US" dirty="0" smtClean="0"/>
              <a:t>Your Lodge has two different audiences you need to keep informed; an internal audience (your members), and an external audience (non-members, general public)</a:t>
            </a:r>
          </a:p>
          <a:p>
            <a:r>
              <a:rPr lang="en-US" dirty="0" smtClean="0"/>
              <a:t>Advantages of promoting your Lodge and its activities Internally:</a:t>
            </a:r>
          </a:p>
          <a:p>
            <a:pPr lvl="1"/>
            <a:r>
              <a:rPr lang="en-US" sz="2000" dirty="0" smtClean="0"/>
              <a:t>Keep your members informed of Lodge activity</a:t>
            </a:r>
          </a:p>
          <a:p>
            <a:pPr lvl="1"/>
            <a:r>
              <a:rPr lang="en-US" sz="2000" dirty="0" smtClean="0"/>
              <a:t>Encourage attendance at activities</a:t>
            </a:r>
          </a:p>
          <a:p>
            <a:pPr lvl="1"/>
            <a:r>
              <a:rPr lang="en-US" sz="2000" dirty="0" smtClean="0"/>
              <a:t>Give members pride in their Lodge because of increased awareness of its community activities</a:t>
            </a:r>
          </a:p>
          <a:p>
            <a:pPr lvl="1"/>
            <a:r>
              <a:rPr lang="en-US" sz="2000" dirty="0" smtClean="0"/>
              <a:t>Create pride in members who are recognized in your communications</a:t>
            </a:r>
          </a:p>
          <a:p>
            <a:pPr lv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Communication</a:t>
            </a:r>
            <a:endParaRPr lang="en-US" sz="4000" dirty="0"/>
          </a:p>
        </p:txBody>
      </p:sp>
      <p:sp>
        <p:nvSpPr>
          <p:cNvPr id="3" name="Content Placeholder 2"/>
          <p:cNvSpPr>
            <a:spLocks noGrp="1"/>
          </p:cNvSpPr>
          <p:nvPr>
            <p:ph idx="1"/>
          </p:nvPr>
        </p:nvSpPr>
        <p:spPr/>
        <p:txBody>
          <a:bodyPr/>
          <a:lstStyle/>
          <a:p>
            <a:r>
              <a:rPr lang="en-US" dirty="0" smtClean="0"/>
              <a:t>Advantages of External Communication:</a:t>
            </a:r>
          </a:p>
          <a:p>
            <a:pPr lvl="1"/>
            <a:r>
              <a:rPr lang="en-US" dirty="0" smtClean="0"/>
              <a:t>Educate the public about Masonry (who we are and what we stand for)</a:t>
            </a:r>
          </a:p>
          <a:p>
            <a:pPr lvl="1"/>
            <a:r>
              <a:rPr lang="en-US" dirty="0" smtClean="0"/>
              <a:t>Interest men in joining your Lodge</a:t>
            </a:r>
          </a:p>
          <a:p>
            <a:pPr lvl="1"/>
            <a:r>
              <a:rPr lang="en-US" dirty="0" smtClean="0"/>
              <a:t>Elevate prestige of your Lodge, its members, and our Craft in your community because of the Lodge’s involvement in community affairs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smtClean="0"/>
              <a:t>External Communication</a:t>
            </a:r>
            <a:endParaRPr lang="en-US" sz="4800" dirty="0"/>
          </a:p>
        </p:txBody>
      </p:sp>
      <p:sp>
        <p:nvSpPr>
          <p:cNvPr id="3" name="Text Placeholder 2"/>
          <p:cNvSpPr>
            <a:spLocks noGrp="1"/>
          </p:cNvSpPr>
          <p:nvPr>
            <p:ph type="body" idx="1"/>
          </p:nvPr>
        </p:nvSpPr>
        <p:spPr>
          <a:xfrm>
            <a:off x="530352" y="3581400"/>
            <a:ext cx="7772400" cy="2057400"/>
          </a:xfrm>
        </p:spPr>
        <p:txBody>
          <a:bodyPr/>
          <a:lstStyle/>
          <a:p>
            <a:r>
              <a:rPr lang="en-US" dirty="0" smtClean="0"/>
              <a:t>Source: Masonic Leadership Training Manual. Grand Lodge of Florida. 2010</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External Communication</a:t>
            </a:r>
            <a:endParaRPr lang="en-US" sz="4000" dirty="0"/>
          </a:p>
        </p:txBody>
      </p:sp>
      <p:sp>
        <p:nvSpPr>
          <p:cNvPr id="3" name="Content Placeholder 2"/>
          <p:cNvSpPr>
            <a:spLocks noGrp="1"/>
          </p:cNvSpPr>
          <p:nvPr>
            <p:ph idx="1"/>
          </p:nvPr>
        </p:nvSpPr>
        <p:spPr/>
        <p:txBody>
          <a:bodyPr/>
          <a:lstStyle/>
          <a:p>
            <a:r>
              <a:rPr lang="en-US" dirty="0" smtClean="0"/>
              <a:t>News Release</a:t>
            </a:r>
          </a:p>
          <a:p>
            <a:pPr lvl="1"/>
            <a:r>
              <a:rPr lang="en-US" dirty="0" smtClean="0"/>
              <a:t>N</a:t>
            </a:r>
            <a:r>
              <a:rPr lang="en-US" dirty="0" smtClean="0"/>
              <a:t>ews releases to local newspapers for Lodge events such as Officer Installation, 50 year pin, or special activities should include detailed information</a:t>
            </a:r>
          </a:p>
          <a:p>
            <a:pPr lvl="1"/>
            <a:r>
              <a:rPr lang="en-US" dirty="0" smtClean="0"/>
              <a:t>In addition to event info, include general information about your Lodge (charter date, Lodge number, location), and information of Masonry in general (number of world-wide, nation, and state Masons; charitable contributions, character of Masonry)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302</TotalTime>
  <Words>2172</Words>
  <Application>Microsoft Office PowerPoint</Application>
  <PresentationFormat>On-screen Show (4:3)</PresentationFormat>
  <Paragraphs>172</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Flow</vt:lpstr>
      <vt:lpstr>  BLUE LODGE OFFICER PREPAREDEDNESS TRAINING PROGRAM</vt:lpstr>
      <vt:lpstr>BLUE LODGE OFFICER PREPAREDEDNESS  TRAINING PROGRAM </vt:lpstr>
      <vt:lpstr>Communication: Newsletter / Trestle Board</vt:lpstr>
      <vt:lpstr>Communication</vt:lpstr>
      <vt:lpstr>Communication</vt:lpstr>
      <vt:lpstr>Communication</vt:lpstr>
      <vt:lpstr>Communication</vt:lpstr>
      <vt:lpstr>External Communication</vt:lpstr>
      <vt:lpstr>External Communication</vt:lpstr>
      <vt:lpstr>External Communication</vt:lpstr>
      <vt:lpstr>External Communication</vt:lpstr>
      <vt:lpstr>External Communication</vt:lpstr>
      <vt:lpstr>Newsletter</vt:lpstr>
      <vt:lpstr>Newsletter</vt:lpstr>
      <vt:lpstr>How to Produce a Lodge Newsletter</vt:lpstr>
      <vt:lpstr>How To Produce a Lodge Newsletter</vt:lpstr>
      <vt:lpstr>What Appearance Do You Want Your Newsletter to Have?</vt:lpstr>
      <vt:lpstr>What Appearance Do You Want Your Newsletter to Have?</vt:lpstr>
      <vt:lpstr>How Will Your Newsletter Copy be Developed ?</vt:lpstr>
      <vt:lpstr>How Will Your Newsletter Copy be Developed ?</vt:lpstr>
      <vt:lpstr>How Will Your Newsletter Copy be Developed ?</vt:lpstr>
      <vt:lpstr>Frequency of Distribution</vt:lpstr>
      <vt:lpstr>Who Should Edit the Newsletter? </vt:lpstr>
      <vt:lpstr>To Whom Should the Newsletter be Sent? </vt:lpstr>
      <vt:lpstr>How Should the Newsletter be Distributed? </vt:lpstr>
      <vt:lpstr>The Trestle Board</vt:lpstr>
      <vt:lpstr>How To Make Your Trestle Board Interesting</vt:lpstr>
      <vt:lpstr>How To Make Your Trestle Board Interesting</vt:lpstr>
      <vt:lpstr>How To Make Your Trestle Board Interesting</vt:lpstr>
      <vt:lpstr>How To Make Your Trestle Board Interesting</vt:lpstr>
      <vt:lpstr>How To Make Your Trestle Board Interesting</vt:lpstr>
      <vt:lpstr>Internal Communication</vt:lpstr>
      <vt:lpstr>Internal Communication</vt:lpstr>
      <vt:lpstr>Internal Communication</vt:lpstr>
      <vt:lpstr>Internal Communication</vt:lpstr>
      <vt:lpstr>Web Site Communication</vt:lpstr>
      <vt:lpstr>Web Sites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 Carpenter</dc:creator>
  <cp:lastModifiedBy>Ken Carpenter</cp:lastModifiedBy>
  <cp:revision>77</cp:revision>
  <dcterms:created xsi:type="dcterms:W3CDTF">2014-04-19T02:22:59Z</dcterms:created>
  <dcterms:modified xsi:type="dcterms:W3CDTF">2014-04-20T06:18:06Z</dcterms:modified>
</cp:coreProperties>
</file>